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39"/>
  </p:notesMasterIdLst>
  <p:handoutMasterIdLst>
    <p:handoutMasterId r:id="rId40"/>
  </p:handoutMasterIdLst>
  <p:sldIdLst>
    <p:sldId id="257" r:id="rId2"/>
    <p:sldId id="830" r:id="rId3"/>
    <p:sldId id="705" r:id="rId4"/>
    <p:sldId id="433" r:id="rId5"/>
    <p:sldId id="825" r:id="rId6"/>
    <p:sldId id="439" r:id="rId7"/>
    <p:sldId id="666" r:id="rId8"/>
    <p:sldId id="709" r:id="rId9"/>
    <p:sldId id="801" r:id="rId10"/>
    <p:sldId id="802" r:id="rId11"/>
    <p:sldId id="788" r:id="rId12"/>
    <p:sldId id="807" r:id="rId13"/>
    <p:sldId id="808" r:id="rId14"/>
    <p:sldId id="809" r:id="rId15"/>
    <p:sldId id="810" r:id="rId16"/>
    <p:sldId id="811" r:id="rId17"/>
    <p:sldId id="812" r:id="rId18"/>
    <p:sldId id="813" r:id="rId19"/>
    <p:sldId id="806" r:id="rId20"/>
    <p:sldId id="815" r:id="rId21"/>
    <p:sldId id="816" r:id="rId22"/>
    <p:sldId id="817" r:id="rId23"/>
    <p:sldId id="814" r:id="rId24"/>
    <p:sldId id="818" r:id="rId25"/>
    <p:sldId id="819" r:id="rId26"/>
    <p:sldId id="798" r:id="rId27"/>
    <p:sldId id="821" r:id="rId28"/>
    <p:sldId id="826" r:id="rId29"/>
    <p:sldId id="820" r:id="rId30"/>
    <p:sldId id="823" r:id="rId31"/>
    <p:sldId id="758" r:id="rId32"/>
    <p:sldId id="751" r:id="rId33"/>
    <p:sldId id="804" r:id="rId34"/>
    <p:sldId id="827" r:id="rId35"/>
    <p:sldId id="828" r:id="rId36"/>
    <p:sldId id="829" r:id="rId37"/>
    <p:sldId id="263" r:id="rId38"/>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orbel" panose="020B0503020204020204" pitchFamily="34" charset="0"/>
      <p:regular r:id="rId45"/>
      <p:bold r:id="rId46"/>
      <p:italic r:id="rId47"/>
      <p:boldItalic r:id="rId48"/>
    </p:embeddedFont>
    <p:embeddedFont>
      <p:font typeface="Montserrat" panose="02000505000000020004" pitchFamily="2" charset="0"/>
      <p:regular r:id="rId49"/>
      <p:bold r:id="rId50"/>
      <p:italic r:id="rId51"/>
      <p:boldItalic r:id="rId5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phaine PAGES" initials="TP" lastIdx="3" clrIdx="0"/>
  <p:cmAuthor id="2" name="Barbara GONZALEZ" initials="BG" lastIdx="1" clrIdx="1">
    <p:extLst>
      <p:ext uri="{19B8F6BF-5375-455C-9EA6-DF929625EA0E}">
        <p15:presenceInfo xmlns:p15="http://schemas.microsoft.com/office/powerpoint/2012/main" userId="S::bgonzalez@qualimetrie.com::b9901d3c-6655-4fea-9279-5b222f950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BB9A"/>
    <a:srgbClr val="DC3A43"/>
    <a:srgbClr val="E46C0A"/>
    <a:srgbClr val="7EB967"/>
    <a:srgbClr val="4FBD90"/>
    <a:srgbClr val="33CC33"/>
    <a:srgbClr val="4FBD95"/>
    <a:srgbClr val="FFCCCC"/>
    <a:srgbClr val="FF7C80"/>
    <a:srgbClr val="AFE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9" autoAdjust="0"/>
    <p:restoredTop sz="94724" autoAdjust="0"/>
  </p:normalViewPr>
  <p:slideViewPr>
    <p:cSldViewPr showGuides="1">
      <p:cViewPr varScale="1">
        <p:scale>
          <a:sx n="132" d="100"/>
          <a:sy n="132" d="100"/>
        </p:scale>
        <p:origin x="9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96023476754043E-2"/>
          <c:y val="0.14407894736842106"/>
          <c:w val="0.61725607054726062"/>
          <c:h val="0.58397145669291339"/>
        </c:manualLayout>
      </c:layout>
      <c:barChart>
        <c:barDir val="col"/>
        <c:grouping val="clustered"/>
        <c:varyColors val="0"/>
        <c:ser>
          <c:idx val="0"/>
          <c:order val="0"/>
          <c:tx>
            <c:strRef>
              <c:f>Hoja1!$B$1</c:f>
              <c:strCache>
                <c:ptCount val="1"/>
                <c:pt idx="0">
                  <c:v>Nota Global</c:v>
                </c:pt>
              </c:strCache>
            </c:strRef>
          </c:tx>
          <c:spPr>
            <a:solidFill>
              <a:schemeClr val="bg1">
                <a:lumMod val="50000"/>
              </a:schemeClr>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5-A1AA-440A-A782-69C82E9BE799}"/>
              </c:ext>
            </c:extLst>
          </c:dPt>
          <c:dPt>
            <c:idx val="1"/>
            <c:invertIfNegative val="0"/>
            <c:bubble3D val="0"/>
            <c:spPr>
              <a:solidFill>
                <a:srgbClr val="00B050"/>
              </a:solidFill>
              <a:ln>
                <a:noFill/>
              </a:ln>
              <a:effectLst/>
            </c:spPr>
            <c:extLst>
              <c:ext xmlns:c16="http://schemas.microsoft.com/office/drawing/2014/chart" uri="{C3380CC4-5D6E-409C-BE32-E72D297353CC}">
                <c16:uniqueId val="{00000006-A1AA-440A-A782-69C82E9BE799}"/>
              </c:ext>
            </c:extLst>
          </c:dPt>
          <c:dPt>
            <c:idx val="2"/>
            <c:invertIfNegative val="0"/>
            <c:bubble3D val="0"/>
            <c:spPr>
              <a:solidFill>
                <a:srgbClr val="00B050"/>
              </a:solidFill>
              <a:ln>
                <a:noFill/>
              </a:ln>
              <a:effectLst/>
            </c:spPr>
            <c:extLst>
              <c:ext xmlns:c16="http://schemas.microsoft.com/office/drawing/2014/chart" uri="{C3380CC4-5D6E-409C-BE32-E72D297353CC}">
                <c16:uniqueId val="{00000007-A1AA-440A-A782-69C82E9BE799}"/>
              </c:ext>
            </c:extLst>
          </c:dPt>
          <c:dPt>
            <c:idx val="3"/>
            <c:invertIfNegative val="0"/>
            <c:bubble3D val="0"/>
            <c:spPr>
              <a:solidFill>
                <a:srgbClr val="00B050"/>
              </a:solidFill>
              <a:ln>
                <a:noFill/>
              </a:ln>
              <a:effectLst/>
            </c:spPr>
            <c:extLst>
              <c:ext xmlns:c16="http://schemas.microsoft.com/office/drawing/2014/chart" uri="{C3380CC4-5D6E-409C-BE32-E72D297353CC}">
                <c16:uniqueId val="{00000008-A1AA-440A-A782-69C82E9BE799}"/>
              </c:ext>
            </c:extLst>
          </c:dPt>
          <c:dPt>
            <c:idx val="4"/>
            <c:invertIfNegative val="0"/>
            <c:bubble3D val="0"/>
            <c:spPr>
              <a:solidFill>
                <a:srgbClr val="3BBB9A"/>
              </a:solidFill>
              <a:ln>
                <a:noFill/>
              </a:ln>
              <a:effectLst/>
            </c:spPr>
            <c:extLst>
              <c:ext xmlns:c16="http://schemas.microsoft.com/office/drawing/2014/chart" uri="{C3380CC4-5D6E-409C-BE32-E72D297353CC}">
                <c16:uniqueId val="{00000009-A1AA-440A-A782-69C82E9BE799}"/>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4-D885-438E-B89D-05F90B2BC0FF}"/>
              </c:ext>
            </c:extLst>
          </c:dPt>
          <c:dPt>
            <c:idx val="15"/>
            <c:invertIfNegative val="0"/>
            <c:bubble3D val="0"/>
            <c:spPr>
              <a:solidFill>
                <a:srgbClr val="C3A269"/>
              </a:solidFill>
              <a:ln>
                <a:noFill/>
              </a:ln>
              <a:effectLst/>
            </c:spPr>
            <c:extLst>
              <c:ext xmlns:c16="http://schemas.microsoft.com/office/drawing/2014/chart" uri="{C3380CC4-5D6E-409C-BE32-E72D297353CC}">
                <c16:uniqueId val="{00000003-C603-4EEB-ACC6-300E97DA82C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Global Período navidades</c:v>
                </c:pt>
                <c:pt idx="1">
                  <c:v>Global Enero</c:v>
                </c:pt>
                <c:pt idx="2">
                  <c:v>Global </c:v>
                </c:pt>
              </c:strCache>
            </c:strRef>
          </c:cat>
          <c:val>
            <c:numRef>
              <c:f>Hoja1!$B$2:$B$4</c:f>
              <c:numCache>
                <c:formatCode>0.0</c:formatCode>
                <c:ptCount val="3"/>
                <c:pt idx="0">
                  <c:v>72.959999999999994</c:v>
                </c:pt>
                <c:pt idx="1">
                  <c:v>75.989999999999995</c:v>
                </c:pt>
                <c:pt idx="2">
                  <c:v>74.47</c:v>
                </c:pt>
              </c:numCache>
            </c:numRef>
          </c:val>
          <c:extLst>
            <c:ext xmlns:c16="http://schemas.microsoft.com/office/drawing/2014/chart" uri="{C3380CC4-5D6E-409C-BE32-E72D297353CC}">
              <c16:uniqueId val="{00000000-D885-438E-B89D-05F90B2BC0FF}"/>
            </c:ext>
          </c:extLst>
        </c:ser>
        <c:dLbls>
          <c:dLblPos val="outEnd"/>
          <c:showLegendKey val="0"/>
          <c:showVal val="1"/>
          <c:showCatName val="0"/>
          <c:showSerName val="0"/>
          <c:showPercent val="0"/>
          <c:showBubbleSize val="0"/>
        </c:dLbls>
        <c:gapWidth val="219"/>
        <c:overlap val="-17"/>
        <c:axId val="523263376"/>
        <c:axId val="523266656"/>
      </c:barChart>
      <c:catAx>
        <c:axId val="52326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800" b="0" i="0" u="none" strike="noStrike" kern="1200" baseline="0">
                <a:solidFill>
                  <a:schemeClr val="tx1">
                    <a:lumMod val="65000"/>
                    <a:lumOff val="35000"/>
                  </a:schemeClr>
                </a:solidFill>
                <a:latin typeface="Montserrat" panose="02000505000000020004" pitchFamily="2" charset="0"/>
                <a:ea typeface="+mn-ea"/>
                <a:cs typeface="+mn-cs"/>
              </a:defRPr>
            </a:pPr>
            <a:endParaRPr lang="es-ES"/>
          </a:p>
        </c:txPr>
        <c:crossAx val="523266656"/>
        <c:crosses val="autoZero"/>
        <c:auto val="1"/>
        <c:lblAlgn val="ctr"/>
        <c:lblOffset val="100"/>
        <c:noMultiLvlLbl val="0"/>
      </c:catAx>
      <c:valAx>
        <c:axId val="523266656"/>
        <c:scaling>
          <c:orientation val="minMax"/>
        </c:scaling>
        <c:delete val="1"/>
        <c:axPos val="l"/>
        <c:numFmt formatCode="0.0" sourceLinked="1"/>
        <c:majorTickMark val="none"/>
        <c:minorTickMark val="none"/>
        <c:tickLblPos val="nextTo"/>
        <c:crossAx val="52326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8.0649550938945838E-2"/>
          <c:w val="0.93227155953339613"/>
          <c:h val="0.91550999425443769"/>
        </c:manualLayout>
      </c:layout>
      <c:barChart>
        <c:barDir val="col"/>
        <c:grouping val="percentStacked"/>
        <c:varyColors val="0"/>
        <c:ser>
          <c:idx val="0"/>
          <c:order val="0"/>
          <c:tx>
            <c:strRef>
              <c:f>Sheet1!$B$1</c:f>
              <c:strCache>
                <c:ptCount val="1"/>
                <c:pt idx="0">
                  <c:v>&gt;=0</c:v>
                </c:pt>
              </c:strCache>
            </c:strRef>
          </c:tx>
          <c:spPr>
            <a:solidFill>
              <a:schemeClr val="accent4"/>
            </a:solidFill>
            <a:ln>
              <a:noFill/>
            </a:ln>
            <a:effectLst/>
          </c:spPr>
          <c:invertIfNegative val="0"/>
          <c:dLbls>
            <c:spPr>
              <a:noFill/>
              <a:ln>
                <a:noFill/>
              </a:ln>
              <a:effectLst/>
            </c:spPr>
            <c:txPr>
              <a:bodyPr wrap="square" lIns="38100" tIns="19050" rIns="38100" bIns="19050" anchor="ctr">
                <a:spAutoFit/>
              </a:bodyPr>
              <a:lstStyle/>
              <a:p>
                <a:pPr>
                  <a:defRPr>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c:v>
                </c:pt>
              </c:numCache>
            </c:numRef>
          </c:val>
          <c:extLst>
            <c:ext xmlns:c16="http://schemas.microsoft.com/office/drawing/2014/chart" uri="{C3380CC4-5D6E-409C-BE32-E72D297353CC}">
              <c16:uniqueId val="{00000001-8472-44AE-93E4-CC7D5D2818B5}"/>
            </c:ext>
          </c:extLst>
        </c:ser>
        <c:ser>
          <c:idx val="1"/>
          <c:order val="1"/>
          <c:tx>
            <c:strRef>
              <c:f>Sheet1!$C$1</c:f>
              <c:strCache>
                <c:ptCount val="1"/>
                <c:pt idx="0">
                  <c:v>50</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Category 1</c:v>
                </c:pt>
              </c:strCache>
            </c:strRef>
          </c:cat>
          <c:val>
            <c:numRef>
              <c:f>Sheet1!$C$2</c:f>
              <c:numCache>
                <c:formatCode>0%</c:formatCode>
                <c:ptCount val="1"/>
                <c:pt idx="0">
                  <c:v>0.32</c:v>
                </c:pt>
              </c:numCache>
            </c:numRef>
          </c:val>
          <c:extLst>
            <c:ext xmlns:c16="http://schemas.microsoft.com/office/drawing/2014/chart" uri="{C3380CC4-5D6E-409C-BE32-E72D297353CC}">
              <c16:uniqueId val="{00000003-8472-44AE-93E4-CC7D5D2818B5}"/>
            </c:ext>
          </c:extLst>
        </c:ser>
        <c:ser>
          <c:idx val="2"/>
          <c:order val="2"/>
          <c:tx>
            <c:strRef>
              <c:f>Sheet1!$D$1</c:f>
              <c:strCache>
                <c:ptCount val="1"/>
                <c:pt idx="0">
                  <c:v>100</c:v>
                </c:pt>
              </c:strCache>
            </c:strRef>
          </c:tx>
          <c:spPr>
            <a:solidFill>
              <a:schemeClr val="accent6"/>
            </a:solidFill>
            <a:ln>
              <a:noFill/>
            </a:ln>
            <a:effectLst/>
          </c:spPr>
          <c:invertIfNegative val="0"/>
          <c:dLbls>
            <c:spPr>
              <a:noFill/>
              <a:ln>
                <a:noFill/>
              </a:ln>
              <a:effectLst/>
            </c:spPr>
            <c:txPr>
              <a:bodyPr wrap="square" lIns="38100" tIns="19050" rIns="38100" bIns="19050" anchor="ctr">
                <a:spAutoFit/>
              </a:bodyPr>
              <a:lstStyle/>
              <a:p>
                <a:pPr>
                  <a:defRPr>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0.32</c:v>
                </c:pt>
              </c:numCache>
            </c:numRef>
          </c:val>
          <c:extLst>
            <c:ext xmlns:c16="http://schemas.microsoft.com/office/drawing/2014/chart" uri="{C3380CC4-5D6E-409C-BE32-E72D297353CC}">
              <c16:uniqueId val="{00000005-8472-44AE-93E4-CC7D5D2818B5}"/>
            </c:ext>
          </c:extLst>
        </c:ser>
        <c:dLbls>
          <c:dLblPos val="ctr"/>
          <c:showLegendKey val="0"/>
          <c:showVal val="1"/>
          <c:showCatName val="0"/>
          <c:showSerName val="0"/>
          <c:showPercent val="0"/>
          <c:showBubbleSize val="0"/>
        </c:dLbls>
        <c:gapWidth val="150"/>
        <c:overlap val="100"/>
        <c:axId val="312540160"/>
        <c:axId val="312546048"/>
      </c:barChart>
      <c:catAx>
        <c:axId val="312540160"/>
        <c:scaling>
          <c:orientation val="minMax"/>
        </c:scaling>
        <c:delete val="1"/>
        <c:axPos val="b"/>
        <c:numFmt formatCode="General" sourceLinked="1"/>
        <c:majorTickMark val="none"/>
        <c:minorTickMark val="none"/>
        <c:tickLblPos val="nextTo"/>
        <c:crossAx val="312546048"/>
        <c:crosses val="autoZero"/>
        <c:auto val="1"/>
        <c:lblAlgn val="ctr"/>
        <c:lblOffset val="100"/>
        <c:noMultiLvlLbl val="0"/>
      </c:catAx>
      <c:valAx>
        <c:axId val="312546048"/>
        <c:scaling>
          <c:orientation val="minMax"/>
        </c:scaling>
        <c:delete val="1"/>
        <c:axPos val="l"/>
        <c:numFmt formatCode="0%" sourceLinked="1"/>
        <c:majorTickMark val="none"/>
        <c:minorTickMark val="none"/>
        <c:tickLblPos val="nextTo"/>
        <c:crossAx val="312540160"/>
        <c:crosses val="autoZero"/>
        <c:crossBetween val="between"/>
      </c:valAx>
      <c:spPr>
        <a:noFill/>
        <a:ln>
          <a:noFill/>
        </a:ln>
        <a:effectLst/>
      </c:spPr>
    </c:plotArea>
    <c:legend>
      <c:legendPos val="r"/>
      <c:layout>
        <c:manualLayout>
          <c:xMode val="edge"/>
          <c:yMode val="edge"/>
          <c:x val="0"/>
          <c:y val="0.5878526716864737"/>
          <c:w val="0.16068414936327025"/>
          <c:h val="0.19297801566421724"/>
        </c:manualLayout>
      </c:layout>
      <c:overlay val="0"/>
      <c:txPr>
        <a:bodyPr/>
        <a:lstStyle/>
        <a:p>
          <a:pPr>
            <a:defRPr>
              <a:latin typeface="Montserrat" panose="02000505000000020004" pitchFamily="2" charset="0"/>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Feuil1!$B$1</c:f>
              <c:strCache>
                <c:ptCount val="1"/>
                <c:pt idx="0">
                  <c:v>Detractores</c:v>
                </c:pt>
              </c:strCache>
            </c:strRef>
          </c:tx>
          <c:spPr>
            <a:solidFill>
              <a:srgbClr val="FF660A"/>
            </a:solidFill>
            <a:ln>
              <a:solidFill>
                <a:srgbClr val="FF660A"/>
              </a:solidFill>
            </a:ln>
          </c:spPr>
          <c:invertIfNegative val="0"/>
          <c:cat>
            <c:strRef>
              <c:f>Feuil1!$A$2:$A$17</c:f>
              <c:strCache>
                <c:ptCount val="16"/>
                <c:pt idx="0">
                  <c:v>Sevilla 1</c:v>
                </c:pt>
                <c:pt idx="1">
                  <c:v>Valencia 3</c:v>
                </c:pt>
                <c:pt idx="2">
                  <c:v>Navarra 2</c:v>
                </c:pt>
                <c:pt idx="3">
                  <c:v>Madrid 1</c:v>
                </c:pt>
                <c:pt idx="4">
                  <c:v>Madrid 4</c:v>
                </c:pt>
                <c:pt idx="5">
                  <c:v>Valencia 1</c:v>
                </c:pt>
                <c:pt idx="6">
                  <c:v>Zaragoza</c:v>
                </c:pt>
                <c:pt idx="7">
                  <c:v>Sevilla 3</c:v>
                </c:pt>
                <c:pt idx="8">
                  <c:v>Bizkaia</c:v>
                </c:pt>
                <c:pt idx="9">
                  <c:v>Madrid 2</c:v>
                </c:pt>
                <c:pt idx="10">
                  <c:v>Albacete</c:v>
                </c:pt>
                <c:pt idx="11">
                  <c:v>Madrid 5</c:v>
                </c:pt>
                <c:pt idx="12">
                  <c:v>Valencia 4</c:v>
                </c:pt>
                <c:pt idx="13">
                  <c:v>A Coruña 1</c:v>
                </c:pt>
                <c:pt idx="14">
                  <c:v>Burgos</c:v>
                </c:pt>
                <c:pt idx="15">
                  <c:v>Madrid 3</c:v>
                </c:pt>
              </c:strCache>
            </c:strRef>
          </c:cat>
          <c:val>
            <c:numRef>
              <c:f>Feuil1!$B$2:$B$17</c:f>
              <c:numCache>
                <c:formatCode>0%</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0-8A9B-4A80-B26C-47C03ABBC9C1}"/>
            </c:ext>
          </c:extLst>
        </c:ser>
        <c:ser>
          <c:idx val="1"/>
          <c:order val="1"/>
          <c:tx>
            <c:strRef>
              <c:f>Feuil1!$C$1</c:f>
              <c:strCache>
                <c:ptCount val="1"/>
                <c:pt idx="0">
                  <c:v>Neutros</c:v>
                </c:pt>
              </c:strCache>
            </c:strRef>
          </c:tx>
          <c:spPr>
            <a:solidFill>
              <a:srgbClr val="FFC000"/>
            </a:solidFill>
            <a:ln>
              <a:solidFill>
                <a:srgbClr val="FFC000"/>
              </a:solid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A-1FB1-4104-849F-E2DC25E720C1}"/>
                </c:ext>
              </c:extLst>
            </c:dLbl>
            <c:dLbl>
              <c:idx val="10"/>
              <c:delete val="1"/>
              <c:extLst>
                <c:ext xmlns:c15="http://schemas.microsoft.com/office/drawing/2012/chart" uri="{CE6537A1-D6FC-4f65-9D91-7224C49458BB}"/>
                <c:ext xmlns:c16="http://schemas.microsoft.com/office/drawing/2014/chart" uri="{C3380CC4-5D6E-409C-BE32-E72D297353CC}">
                  <c16:uniqueId val="{00000009-1FB1-4104-849F-E2DC25E720C1}"/>
                </c:ext>
              </c:extLst>
            </c:dLbl>
            <c:dLbl>
              <c:idx val="11"/>
              <c:delete val="1"/>
              <c:extLst>
                <c:ext xmlns:c15="http://schemas.microsoft.com/office/drawing/2012/chart" uri="{CE6537A1-D6FC-4f65-9D91-7224C49458BB}"/>
                <c:ext xmlns:c16="http://schemas.microsoft.com/office/drawing/2014/chart" uri="{C3380CC4-5D6E-409C-BE32-E72D297353CC}">
                  <c16:uniqueId val="{00000008-1FB1-4104-849F-E2DC25E720C1}"/>
                </c:ext>
              </c:extLst>
            </c:dLbl>
            <c:dLbl>
              <c:idx val="12"/>
              <c:delete val="1"/>
              <c:extLst>
                <c:ext xmlns:c15="http://schemas.microsoft.com/office/drawing/2012/chart" uri="{CE6537A1-D6FC-4f65-9D91-7224C49458BB}"/>
                <c:ext xmlns:c16="http://schemas.microsoft.com/office/drawing/2014/chart" uri="{C3380CC4-5D6E-409C-BE32-E72D297353CC}">
                  <c16:uniqueId val="{00000007-1FB1-4104-849F-E2DC25E720C1}"/>
                </c:ext>
              </c:extLst>
            </c:dLbl>
            <c:dLbl>
              <c:idx val="13"/>
              <c:delete val="1"/>
              <c:extLst>
                <c:ext xmlns:c15="http://schemas.microsoft.com/office/drawing/2012/chart" uri="{CE6537A1-D6FC-4f65-9D91-7224C49458BB}"/>
                <c:ext xmlns:c16="http://schemas.microsoft.com/office/drawing/2014/chart" uri="{C3380CC4-5D6E-409C-BE32-E72D297353CC}">
                  <c16:uniqueId val="{00000006-1FB1-4104-849F-E2DC25E720C1}"/>
                </c:ext>
              </c:extLst>
            </c:dLbl>
            <c:dLbl>
              <c:idx val="14"/>
              <c:delete val="1"/>
              <c:extLst>
                <c:ext xmlns:c15="http://schemas.microsoft.com/office/drawing/2012/chart" uri="{CE6537A1-D6FC-4f65-9D91-7224C49458BB}"/>
                <c:ext xmlns:c16="http://schemas.microsoft.com/office/drawing/2014/chart" uri="{C3380CC4-5D6E-409C-BE32-E72D297353CC}">
                  <c16:uniqueId val="{00000005-1FB1-4104-849F-E2DC25E720C1}"/>
                </c:ext>
              </c:extLst>
            </c:dLbl>
            <c:dLbl>
              <c:idx val="15"/>
              <c:delete val="1"/>
              <c:extLst>
                <c:ext xmlns:c15="http://schemas.microsoft.com/office/drawing/2012/chart" uri="{CE6537A1-D6FC-4f65-9D91-7224C49458BB}"/>
                <c:ext xmlns:c16="http://schemas.microsoft.com/office/drawing/2014/chart" uri="{C3380CC4-5D6E-409C-BE32-E72D297353CC}">
                  <c16:uniqueId val="{00000004-1FB1-4104-849F-E2DC25E720C1}"/>
                </c:ext>
              </c:extLst>
            </c:dLbl>
            <c:spPr>
              <a:noFill/>
              <a:ln>
                <a:noFill/>
              </a:ln>
              <a:effectLst/>
            </c:spPr>
            <c:txPr>
              <a:bodyPr wrap="square" lIns="38100" tIns="19050" rIns="38100" bIns="19050" anchor="ctr">
                <a:spAutoFit/>
              </a:bodyPr>
              <a:lstStyle/>
              <a:p>
                <a:pPr>
                  <a:defRPr sz="900">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Feuil1!$A$2:$A$17</c:f>
              <c:strCache>
                <c:ptCount val="16"/>
                <c:pt idx="0">
                  <c:v>Sevilla 1</c:v>
                </c:pt>
                <c:pt idx="1">
                  <c:v>Valencia 3</c:v>
                </c:pt>
                <c:pt idx="2">
                  <c:v>Navarra 2</c:v>
                </c:pt>
                <c:pt idx="3">
                  <c:v>Madrid 1</c:v>
                </c:pt>
                <c:pt idx="4">
                  <c:v>Madrid 4</c:v>
                </c:pt>
                <c:pt idx="5">
                  <c:v>Valencia 1</c:v>
                </c:pt>
                <c:pt idx="6">
                  <c:v>Zaragoza</c:v>
                </c:pt>
                <c:pt idx="7">
                  <c:v>Sevilla 3</c:v>
                </c:pt>
                <c:pt idx="8">
                  <c:v>Bizkaia</c:v>
                </c:pt>
                <c:pt idx="9">
                  <c:v>Madrid 2</c:v>
                </c:pt>
                <c:pt idx="10">
                  <c:v>Albacete</c:v>
                </c:pt>
                <c:pt idx="11">
                  <c:v>Madrid 5</c:v>
                </c:pt>
                <c:pt idx="12">
                  <c:v>Valencia 4</c:v>
                </c:pt>
                <c:pt idx="13">
                  <c:v>A Coruña 1</c:v>
                </c:pt>
                <c:pt idx="14">
                  <c:v>Burgos</c:v>
                </c:pt>
                <c:pt idx="15">
                  <c:v>Madrid 3</c:v>
                </c:pt>
              </c:strCache>
            </c:strRef>
          </c:cat>
          <c:val>
            <c:numRef>
              <c:f>Feuil1!$C$2:$C$17</c:f>
              <c:numCache>
                <c:formatCode>0%</c:formatCode>
                <c:ptCount val="16"/>
                <c:pt idx="0">
                  <c:v>0.5</c:v>
                </c:pt>
                <c:pt idx="1">
                  <c:v>0.5</c:v>
                </c:pt>
                <c:pt idx="2">
                  <c:v>0.5</c:v>
                </c:pt>
                <c:pt idx="3">
                  <c:v>0.5</c:v>
                </c:pt>
                <c:pt idx="4">
                  <c:v>0.5</c:v>
                </c:pt>
                <c:pt idx="5">
                  <c:v>0.5</c:v>
                </c:pt>
                <c:pt idx="6">
                  <c:v>0.5</c:v>
                </c:pt>
                <c:pt idx="7">
                  <c:v>0.5</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8A9B-4A80-B26C-47C03ABBC9C1}"/>
            </c:ext>
          </c:extLst>
        </c:ser>
        <c:ser>
          <c:idx val="2"/>
          <c:order val="2"/>
          <c:tx>
            <c:strRef>
              <c:f>Feuil1!$D$1</c:f>
              <c:strCache>
                <c:ptCount val="1"/>
                <c:pt idx="0">
                  <c:v>Promotores</c:v>
                </c:pt>
              </c:strCache>
            </c:strRef>
          </c:tx>
          <c:spPr>
            <a:solidFill>
              <a:srgbClr val="00B050"/>
            </a:solidFill>
            <a:ln>
              <a:solidFill>
                <a:srgbClr val="00B050"/>
              </a:solidFill>
            </a:ln>
          </c:spPr>
          <c:invertIfNegative val="0"/>
          <c:dLbls>
            <c:spPr>
              <a:noFill/>
              <a:ln>
                <a:noFill/>
              </a:ln>
              <a:effectLst/>
            </c:spPr>
            <c:txPr>
              <a:bodyPr wrap="square" lIns="38100" tIns="19050" rIns="38100" bIns="19050" anchor="ctr">
                <a:spAutoFit/>
              </a:bodyPr>
              <a:lstStyle/>
              <a:p>
                <a:pPr>
                  <a:defRPr sz="900">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Feuil1!$A$2:$A$17</c:f>
              <c:strCache>
                <c:ptCount val="16"/>
                <c:pt idx="0">
                  <c:v>Sevilla 1</c:v>
                </c:pt>
                <c:pt idx="1">
                  <c:v>Valencia 3</c:v>
                </c:pt>
                <c:pt idx="2">
                  <c:v>Navarra 2</c:v>
                </c:pt>
                <c:pt idx="3">
                  <c:v>Madrid 1</c:v>
                </c:pt>
                <c:pt idx="4">
                  <c:v>Madrid 4</c:v>
                </c:pt>
                <c:pt idx="5">
                  <c:v>Valencia 1</c:v>
                </c:pt>
                <c:pt idx="6">
                  <c:v>Zaragoza</c:v>
                </c:pt>
                <c:pt idx="7">
                  <c:v>Sevilla 3</c:v>
                </c:pt>
                <c:pt idx="8">
                  <c:v>Bizkaia</c:v>
                </c:pt>
                <c:pt idx="9">
                  <c:v>Madrid 2</c:v>
                </c:pt>
                <c:pt idx="10">
                  <c:v>Albacete</c:v>
                </c:pt>
                <c:pt idx="11">
                  <c:v>Madrid 5</c:v>
                </c:pt>
                <c:pt idx="12">
                  <c:v>Valencia 4</c:v>
                </c:pt>
                <c:pt idx="13">
                  <c:v>A Coruña 1</c:v>
                </c:pt>
                <c:pt idx="14">
                  <c:v>Burgos</c:v>
                </c:pt>
                <c:pt idx="15">
                  <c:v>Madrid 3</c:v>
                </c:pt>
              </c:strCache>
            </c:strRef>
          </c:cat>
          <c:val>
            <c:numRef>
              <c:f>Feuil1!$D$2:$D$17</c:f>
              <c:numCache>
                <c:formatCode>0%</c:formatCode>
                <c:ptCount val="16"/>
                <c:pt idx="0">
                  <c:v>0.5</c:v>
                </c:pt>
                <c:pt idx="1">
                  <c:v>0.5</c:v>
                </c:pt>
                <c:pt idx="2">
                  <c:v>0.5</c:v>
                </c:pt>
                <c:pt idx="3">
                  <c:v>0.5</c:v>
                </c:pt>
                <c:pt idx="4">
                  <c:v>0.5</c:v>
                </c:pt>
                <c:pt idx="5">
                  <c:v>0.5</c:v>
                </c:pt>
                <c:pt idx="6">
                  <c:v>0.5</c:v>
                </c:pt>
                <c:pt idx="7">
                  <c:v>0.5</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2-8A9B-4A80-B26C-47C03ABBC9C1}"/>
            </c:ext>
          </c:extLst>
        </c:ser>
        <c:ser>
          <c:idx val="3"/>
          <c:order val="3"/>
          <c:tx>
            <c:strRef>
              <c:f>Feuil1!$E$1</c:f>
              <c:strCache>
                <c:ptCount val="1"/>
                <c:pt idx="0">
                  <c:v>nps</c:v>
                </c:pt>
              </c:strCache>
            </c:strRef>
          </c:tx>
          <c:invertIfNegative val="0"/>
          <c:cat>
            <c:strRef>
              <c:f>Feuil1!$A$2:$A$17</c:f>
              <c:strCache>
                <c:ptCount val="16"/>
                <c:pt idx="0">
                  <c:v>Sevilla 1</c:v>
                </c:pt>
                <c:pt idx="1">
                  <c:v>Valencia 3</c:v>
                </c:pt>
                <c:pt idx="2">
                  <c:v>Navarra 2</c:v>
                </c:pt>
                <c:pt idx="3">
                  <c:v>Madrid 1</c:v>
                </c:pt>
                <c:pt idx="4">
                  <c:v>Madrid 4</c:v>
                </c:pt>
                <c:pt idx="5">
                  <c:v>Valencia 1</c:v>
                </c:pt>
                <c:pt idx="6">
                  <c:v>Zaragoza</c:v>
                </c:pt>
                <c:pt idx="7">
                  <c:v>Sevilla 3</c:v>
                </c:pt>
                <c:pt idx="8">
                  <c:v>Bizkaia</c:v>
                </c:pt>
                <c:pt idx="9">
                  <c:v>Madrid 2</c:v>
                </c:pt>
                <c:pt idx="10">
                  <c:v>Albacete</c:v>
                </c:pt>
                <c:pt idx="11">
                  <c:v>Madrid 5</c:v>
                </c:pt>
                <c:pt idx="12">
                  <c:v>Valencia 4</c:v>
                </c:pt>
                <c:pt idx="13">
                  <c:v>A Coruña 1</c:v>
                </c:pt>
                <c:pt idx="14">
                  <c:v>Burgos</c:v>
                </c:pt>
                <c:pt idx="15">
                  <c:v>Madrid 3</c:v>
                </c:pt>
              </c:strCache>
            </c:strRef>
          </c:cat>
          <c:val>
            <c:numRef>
              <c:f>Feuil1!$E$2:$E$17</c:f>
              <c:numCache>
                <c:formatCode>0%</c:formatCode>
                <c:ptCount val="16"/>
                <c:pt idx="0">
                  <c:v>0.5</c:v>
                </c:pt>
                <c:pt idx="1">
                  <c:v>0.5</c:v>
                </c:pt>
                <c:pt idx="2">
                  <c:v>0.5</c:v>
                </c:pt>
                <c:pt idx="3">
                  <c:v>0.5</c:v>
                </c:pt>
                <c:pt idx="4">
                  <c:v>0.5</c:v>
                </c:pt>
                <c:pt idx="5">
                  <c:v>0.5</c:v>
                </c:pt>
                <c:pt idx="6">
                  <c:v>0.5</c:v>
                </c:pt>
                <c:pt idx="7">
                  <c:v>0.5</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3-1FB1-4104-849F-E2DC25E720C1}"/>
            </c:ext>
          </c:extLst>
        </c:ser>
        <c:dLbls>
          <c:showLegendKey val="0"/>
          <c:showVal val="0"/>
          <c:showCatName val="0"/>
          <c:showSerName val="0"/>
          <c:showPercent val="0"/>
          <c:showBubbleSize val="0"/>
        </c:dLbls>
        <c:gapWidth val="150"/>
        <c:overlap val="100"/>
        <c:axId val="2872832"/>
        <c:axId val="2874368"/>
      </c:barChart>
      <c:catAx>
        <c:axId val="2872832"/>
        <c:scaling>
          <c:orientation val="minMax"/>
        </c:scaling>
        <c:delete val="0"/>
        <c:axPos val="l"/>
        <c:numFmt formatCode="General" sourceLinked="1"/>
        <c:majorTickMark val="out"/>
        <c:minorTickMark val="none"/>
        <c:tickLblPos val="nextTo"/>
        <c:txPr>
          <a:bodyPr/>
          <a:lstStyle/>
          <a:p>
            <a:pPr>
              <a:defRPr sz="800">
                <a:latin typeface="Montserrat" panose="02000505000000020004" pitchFamily="2" charset="0"/>
              </a:defRPr>
            </a:pPr>
            <a:endParaRPr lang="es-ES"/>
          </a:p>
        </c:txPr>
        <c:crossAx val="2874368"/>
        <c:crosses val="autoZero"/>
        <c:auto val="1"/>
        <c:lblAlgn val="ctr"/>
        <c:lblOffset val="100"/>
        <c:noMultiLvlLbl val="0"/>
      </c:catAx>
      <c:valAx>
        <c:axId val="2874368"/>
        <c:scaling>
          <c:orientation val="minMax"/>
          <c:max val="1"/>
          <c:min val="0"/>
        </c:scaling>
        <c:delete val="1"/>
        <c:axPos val="b"/>
        <c:numFmt formatCode="0%" sourceLinked="1"/>
        <c:majorTickMark val="out"/>
        <c:minorTickMark val="none"/>
        <c:tickLblPos val="nextTo"/>
        <c:crossAx val="287283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Feuil1!$B$1</c:f>
              <c:strCache>
                <c:ptCount val="1"/>
                <c:pt idx="0">
                  <c:v>Detractores</c:v>
                </c:pt>
              </c:strCache>
            </c:strRef>
          </c:tx>
          <c:spPr>
            <a:solidFill>
              <a:srgbClr val="FF660A"/>
            </a:solidFill>
            <a:ln>
              <a:solidFill>
                <a:srgbClr val="FF660A"/>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8811-4364-A8E8-6B2FF5320E56}"/>
                </c:ext>
              </c:extLst>
            </c:dLbl>
            <c:dLbl>
              <c:idx val="1"/>
              <c:delete val="1"/>
              <c:extLst>
                <c:ext xmlns:c15="http://schemas.microsoft.com/office/drawing/2012/chart" uri="{CE6537A1-D6FC-4f65-9D91-7224C49458BB}"/>
                <c:ext xmlns:c16="http://schemas.microsoft.com/office/drawing/2014/chart" uri="{C3380CC4-5D6E-409C-BE32-E72D297353CC}">
                  <c16:uniqueId val="{00000009-8811-4364-A8E8-6B2FF5320E56}"/>
                </c:ext>
              </c:extLst>
            </c:dLbl>
            <c:dLbl>
              <c:idx val="2"/>
              <c:delete val="1"/>
              <c:extLst>
                <c:ext xmlns:c15="http://schemas.microsoft.com/office/drawing/2012/chart" uri="{CE6537A1-D6FC-4f65-9D91-7224C49458BB}"/>
                <c:ext xmlns:c16="http://schemas.microsoft.com/office/drawing/2014/chart" uri="{C3380CC4-5D6E-409C-BE32-E72D297353CC}">
                  <c16:uniqueId val="{00000008-8811-4364-A8E8-6B2FF5320E56}"/>
                </c:ext>
              </c:extLst>
            </c:dLbl>
            <c:dLbl>
              <c:idx val="3"/>
              <c:delete val="1"/>
              <c:extLst>
                <c:ext xmlns:c15="http://schemas.microsoft.com/office/drawing/2012/chart" uri="{CE6537A1-D6FC-4f65-9D91-7224C49458BB}"/>
                <c:ext xmlns:c16="http://schemas.microsoft.com/office/drawing/2014/chart" uri="{C3380CC4-5D6E-409C-BE32-E72D297353CC}">
                  <c16:uniqueId val="{00000007-8811-4364-A8E8-6B2FF5320E56}"/>
                </c:ext>
              </c:extLst>
            </c:dLbl>
            <c:dLbl>
              <c:idx val="4"/>
              <c:delete val="1"/>
              <c:extLst>
                <c:ext xmlns:c15="http://schemas.microsoft.com/office/drawing/2012/chart" uri="{CE6537A1-D6FC-4f65-9D91-7224C49458BB}"/>
                <c:ext xmlns:c16="http://schemas.microsoft.com/office/drawing/2014/chart" uri="{C3380CC4-5D6E-409C-BE32-E72D297353CC}">
                  <c16:uniqueId val="{00000006-8811-4364-A8E8-6B2FF5320E56}"/>
                </c:ext>
              </c:extLst>
            </c:dLbl>
            <c:spPr>
              <a:noFill/>
              <a:ln>
                <a:noFill/>
              </a:ln>
              <a:effectLst/>
            </c:spPr>
            <c:txPr>
              <a:bodyPr wrap="square" lIns="38100" tIns="19050" rIns="38100" bIns="19050" anchor="ctr">
                <a:spAutoFit/>
              </a:bodyPr>
              <a:lstStyle/>
              <a:p>
                <a:pPr>
                  <a:defRPr sz="900">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Alicante</c:v>
                </c:pt>
                <c:pt idx="1">
                  <c:v>A Coruña 2</c:v>
                </c:pt>
                <c:pt idx="2">
                  <c:v>Barcelona</c:v>
                </c:pt>
                <c:pt idx="3">
                  <c:v>Segovia</c:v>
                </c:pt>
                <c:pt idx="4">
                  <c:v>Madrid 6</c:v>
                </c:pt>
                <c:pt idx="5">
                  <c:v>Castellón</c:v>
                </c:pt>
                <c:pt idx="6">
                  <c:v>Sevilla 2</c:v>
                </c:pt>
                <c:pt idx="7">
                  <c:v>Valencia 2</c:v>
                </c:pt>
                <c:pt idx="8">
                  <c:v>Navarra 1</c:v>
                </c:pt>
              </c:strCache>
            </c:strRef>
          </c:cat>
          <c:val>
            <c:numRef>
              <c:f>Feuil1!$B$2:$B$10</c:f>
              <c:numCache>
                <c:formatCode>0%</c:formatCode>
                <c:ptCount val="9"/>
                <c:pt idx="0">
                  <c:v>0</c:v>
                </c:pt>
                <c:pt idx="1">
                  <c:v>0</c:v>
                </c:pt>
                <c:pt idx="2">
                  <c:v>0</c:v>
                </c:pt>
                <c:pt idx="3">
                  <c:v>0</c:v>
                </c:pt>
                <c:pt idx="4">
                  <c:v>0</c:v>
                </c:pt>
                <c:pt idx="5">
                  <c:v>0.5</c:v>
                </c:pt>
                <c:pt idx="6">
                  <c:v>0.5</c:v>
                </c:pt>
                <c:pt idx="7">
                  <c:v>0.5</c:v>
                </c:pt>
                <c:pt idx="8">
                  <c:v>1</c:v>
                </c:pt>
              </c:numCache>
            </c:numRef>
          </c:val>
          <c:extLst>
            <c:ext xmlns:c16="http://schemas.microsoft.com/office/drawing/2014/chart" uri="{C3380CC4-5D6E-409C-BE32-E72D297353CC}">
              <c16:uniqueId val="{00000000-8A9B-4A80-B26C-47C03ABBC9C1}"/>
            </c:ext>
          </c:extLst>
        </c:ser>
        <c:ser>
          <c:idx val="1"/>
          <c:order val="1"/>
          <c:tx>
            <c:strRef>
              <c:f>Feuil1!$C$1</c:f>
              <c:strCache>
                <c:ptCount val="1"/>
                <c:pt idx="0">
                  <c:v>Neutros</c:v>
                </c:pt>
              </c:strCache>
            </c:strRef>
          </c:tx>
          <c:spPr>
            <a:solidFill>
              <a:srgbClr val="FFC000"/>
            </a:solidFill>
            <a:ln>
              <a:solidFill>
                <a:srgbClr val="FFC000"/>
              </a:solidFill>
            </a:ln>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5-8811-4364-A8E8-6B2FF5320E56}"/>
                </c:ext>
              </c:extLst>
            </c:dLbl>
            <c:spPr>
              <a:noFill/>
              <a:ln>
                <a:noFill/>
              </a:ln>
              <a:effectLst/>
            </c:spPr>
            <c:txPr>
              <a:bodyPr wrap="square" lIns="38100" tIns="19050" rIns="38100" bIns="19050" anchor="ctr">
                <a:spAutoFit/>
              </a:bodyPr>
              <a:lstStyle/>
              <a:p>
                <a:pPr>
                  <a:defRPr sz="900">
                    <a:latin typeface="Montserrat" panose="02000505000000020004" pitchFamily="2" charset="0"/>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Feuil1!$A$2:$A$10</c:f>
              <c:strCache>
                <c:ptCount val="9"/>
                <c:pt idx="0">
                  <c:v>Alicante</c:v>
                </c:pt>
                <c:pt idx="1">
                  <c:v>A Coruña 2</c:v>
                </c:pt>
                <c:pt idx="2">
                  <c:v>Barcelona</c:v>
                </c:pt>
                <c:pt idx="3">
                  <c:v>Segovia</c:v>
                </c:pt>
                <c:pt idx="4">
                  <c:v>Madrid 6</c:v>
                </c:pt>
                <c:pt idx="5">
                  <c:v>Castellón</c:v>
                </c:pt>
                <c:pt idx="6">
                  <c:v>Sevilla 2</c:v>
                </c:pt>
                <c:pt idx="7">
                  <c:v>Valencia 2</c:v>
                </c:pt>
                <c:pt idx="8">
                  <c:v>Navarra 1</c:v>
                </c:pt>
              </c:strCache>
            </c:strRef>
          </c:cat>
          <c:val>
            <c:numRef>
              <c:f>Feuil1!$C$2:$C$10</c:f>
              <c:numCache>
                <c:formatCode>0%</c:formatCode>
                <c:ptCount val="9"/>
                <c:pt idx="0">
                  <c:v>1</c:v>
                </c:pt>
                <c:pt idx="1">
                  <c:v>1</c:v>
                </c:pt>
                <c:pt idx="2">
                  <c:v>1</c:v>
                </c:pt>
                <c:pt idx="3">
                  <c:v>1</c:v>
                </c:pt>
                <c:pt idx="4">
                  <c:v>1</c:v>
                </c:pt>
                <c:pt idx="5">
                  <c:v>0.5</c:v>
                </c:pt>
                <c:pt idx="6">
                  <c:v>0.5</c:v>
                </c:pt>
                <c:pt idx="7">
                  <c:v>0.5</c:v>
                </c:pt>
                <c:pt idx="8">
                  <c:v>0</c:v>
                </c:pt>
              </c:numCache>
            </c:numRef>
          </c:val>
          <c:extLst>
            <c:ext xmlns:c16="http://schemas.microsoft.com/office/drawing/2014/chart" uri="{C3380CC4-5D6E-409C-BE32-E72D297353CC}">
              <c16:uniqueId val="{00000001-8811-4364-A8E8-6B2FF5320E56}"/>
            </c:ext>
          </c:extLst>
        </c:ser>
        <c:ser>
          <c:idx val="2"/>
          <c:order val="2"/>
          <c:tx>
            <c:strRef>
              <c:f>Feuil1!$D$1</c:f>
              <c:strCache>
                <c:ptCount val="1"/>
                <c:pt idx="0">
                  <c:v>Promotores</c:v>
                </c:pt>
              </c:strCache>
            </c:strRef>
          </c:tx>
          <c:invertIfNegative val="0"/>
          <c:cat>
            <c:strRef>
              <c:f>Feuil1!$A$2:$A$10</c:f>
              <c:strCache>
                <c:ptCount val="9"/>
                <c:pt idx="0">
                  <c:v>Alicante</c:v>
                </c:pt>
                <c:pt idx="1">
                  <c:v>A Coruña 2</c:v>
                </c:pt>
                <c:pt idx="2">
                  <c:v>Barcelona</c:v>
                </c:pt>
                <c:pt idx="3">
                  <c:v>Segovia</c:v>
                </c:pt>
                <c:pt idx="4">
                  <c:v>Madrid 6</c:v>
                </c:pt>
                <c:pt idx="5">
                  <c:v>Castellón</c:v>
                </c:pt>
                <c:pt idx="6">
                  <c:v>Sevilla 2</c:v>
                </c:pt>
                <c:pt idx="7">
                  <c:v>Valencia 2</c:v>
                </c:pt>
                <c:pt idx="8">
                  <c:v>Navarra 1</c:v>
                </c:pt>
              </c:strCache>
            </c:strRef>
          </c:cat>
          <c:val>
            <c:numRef>
              <c:f>Feuil1!$D$2:$D$10</c:f>
              <c:numCache>
                <c:formatCode>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8811-4364-A8E8-6B2FF5320E56}"/>
            </c:ext>
          </c:extLst>
        </c:ser>
        <c:ser>
          <c:idx val="3"/>
          <c:order val="3"/>
          <c:tx>
            <c:strRef>
              <c:f>Feuil1!$E$1</c:f>
              <c:strCache>
                <c:ptCount val="1"/>
                <c:pt idx="0">
                  <c:v>nps</c:v>
                </c:pt>
              </c:strCache>
            </c:strRef>
          </c:tx>
          <c:invertIfNegative val="0"/>
          <c:cat>
            <c:strRef>
              <c:f>Feuil1!$A$2:$A$10</c:f>
              <c:strCache>
                <c:ptCount val="9"/>
                <c:pt idx="0">
                  <c:v>Alicante</c:v>
                </c:pt>
                <c:pt idx="1">
                  <c:v>A Coruña 2</c:v>
                </c:pt>
                <c:pt idx="2">
                  <c:v>Barcelona</c:v>
                </c:pt>
                <c:pt idx="3">
                  <c:v>Segovia</c:v>
                </c:pt>
                <c:pt idx="4">
                  <c:v>Madrid 6</c:v>
                </c:pt>
                <c:pt idx="5">
                  <c:v>Castellón</c:v>
                </c:pt>
                <c:pt idx="6">
                  <c:v>Sevilla 2</c:v>
                </c:pt>
                <c:pt idx="7">
                  <c:v>Valencia 2</c:v>
                </c:pt>
                <c:pt idx="8">
                  <c:v>Navarra 1</c:v>
                </c:pt>
              </c:strCache>
            </c:strRef>
          </c:cat>
          <c:val>
            <c:numRef>
              <c:f>Feuil1!$E$2:$E$10</c:f>
              <c:numCache>
                <c:formatCode>0%</c:formatCode>
                <c:ptCount val="9"/>
                <c:pt idx="0">
                  <c:v>0</c:v>
                </c:pt>
                <c:pt idx="1">
                  <c:v>0</c:v>
                </c:pt>
                <c:pt idx="2">
                  <c:v>0</c:v>
                </c:pt>
                <c:pt idx="3">
                  <c:v>0</c:v>
                </c:pt>
                <c:pt idx="4">
                  <c:v>0</c:v>
                </c:pt>
                <c:pt idx="5">
                  <c:v>-0.5</c:v>
                </c:pt>
                <c:pt idx="6">
                  <c:v>-0.5</c:v>
                </c:pt>
                <c:pt idx="7">
                  <c:v>-0.5</c:v>
                </c:pt>
                <c:pt idx="8">
                  <c:v>-1</c:v>
                </c:pt>
              </c:numCache>
            </c:numRef>
          </c:val>
          <c:extLst>
            <c:ext xmlns:c16="http://schemas.microsoft.com/office/drawing/2014/chart" uri="{C3380CC4-5D6E-409C-BE32-E72D297353CC}">
              <c16:uniqueId val="{00000003-8811-4364-A8E8-6B2FF5320E56}"/>
            </c:ext>
          </c:extLst>
        </c:ser>
        <c:dLbls>
          <c:showLegendKey val="0"/>
          <c:showVal val="0"/>
          <c:showCatName val="0"/>
          <c:showSerName val="0"/>
          <c:showPercent val="0"/>
          <c:showBubbleSize val="0"/>
        </c:dLbls>
        <c:gapWidth val="150"/>
        <c:overlap val="100"/>
        <c:axId val="2872832"/>
        <c:axId val="2874368"/>
      </c:barChart>
      <c:catAx>
        <c:axId val="2872832"/>
        <c:scaling>
          <c:orientation val="minMax"/>
        </c:scaling>
        <c:delete val="0"/>
        <c:axPos val="l"/>
        <c:numFmt formatCode="General" sourceLinked="1"/>
        <c:majorTickMark val="out"/>
        <c:minorTickMark val="none"/>
        <c:tickLblPos val="nextTo"/>
        <c:txPr>
          <a:bodyPr/>
          <a:lstStyle/>
          <a:p>
            <a:pPr>
              <a:defRPr sz="800">
                <a:latin typeface="Montserrat" panose="02000505000000020004" pitchFamily="2" charset="0"/>
              </a:defRPr>
            </a:pPr>
            <a:endParaRPr lang="es-ES"/>
          </a:p>
        </c:txPr>
        <c:crossAx val="2874368"/>
        <c:crosses val="autoZero"/>
        <c:auto val="1"/>
        <c:lblAlgn val="ctr"/>
        <c:lblOffset val="100"/>
        <c:noMultiLvlLbl val="0"/>
      </c:catAx>
      <c:valAx>
        <c:axId val="2874368"/>
        <c:scaling>
          <c:orientation val="minMax"/>
          <c:max val="1"/>
          <c:min val="0"/>
        </c:scaling>
        <c:delete val="1"/>
        <c:axPos val="b"/>
        <c:numFmt formatCode="0%" sourceLinked="1"/>
        <c:majorTickMark val="out"/>
        <c:minorTickMark val="none"/>
        <c:tickLblPos val="nextTo"/>
        <c:crossAx val="287283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Hoja1!$C$1</c:f>
              <c:strCache>
                <c:ptCount val="1"/>
                <c:pt idx="0">
                  <c:v>Impacto Recomendación</c:v>
                </c:pt>
              </c:strCache>
            </c:strRef>
          </c:tx>
          <c:spPr>
            <a:ln w="19050" cap="rnd">
              <a:noFill/>
              <a:round/>
            </a:ln>
            <a:effectLst/>
          </c:spPr>
          <c:marker>
            <c:symbol val="circle"/>
            <c:size val="5"/>
            <c:spPr>
              <a:solidFill>
                <a:srgbClr val="C3A269"/>
              </a:solidFill>
              <a:ln w="9525">
                <a:solidFill>
                  <a:srgbClr val="C3A269"/>
                </a:solidFill>
              </a:ln>
              <a:effectLst/>
            </c:spPr>
          </c:marker>
          <c:dLbls>
            <c:dLbl>
              <c:idx val="0"/>
              <c:layout>
                <c:manualLayout>
                  <c:x val="2.2234251968503937E-2"/>
                  <c:y val="2.0310609318279476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r>
                      <a:rPr lang="en-US" dirty="0">
                        <a:latin typeface="Montserrat" panose="02000505000000020004" pitchFamily="2" charset="0"/>
                      </a:rPr>
                      <a:t>ESCAPARATE</a:t>
                    </a:r>
                  </a:p>
                  <a:p>
                    <a:pPr>
                      <a:defRPr sz="800">
                        <a:latin typeface="Montserrat" panose="02000505000000020004" pitchFamily="2" charset="0"/>
                      </a:defRPr>
                    </a:pPr>
                    <a:fld id="{0B32279B-EC68-4333-834A-C183164E98C3}" type="XVALUE">
                      <a:rPr lang="en-US" smtClean="0">
                        <a:latin typeface="Montserrat" panose="02000505000000020004" pitchFamily="2" charset="0"/>
                      </a:rPr>
                      <a:pPr>
                        <a:defRPr sz="800">
                          <a:latin typeface="Montserrat" panose="02000505000000020004" pitchFamily="2" charset="0"/>
                        </a:defRPr>
                      </a:pPr>
                      <a:t>[VALOR DE X]</a:t>
                    </a:fld>
                    <a:r>
                      <a:rPr lang="en-US" baseline="0" dirty="0">
                        <a:latin typeface="Montserrat" panose="02000505000000020004" pitchFamily="2" charset="0"/>
                      </a:rPr>
                      <a:t>; </a:t>
                    </a:r>
                    <a:fld id="{2265BBAE-21AE-4BAD-8B82-F746CE5F90B3}" type="YVALUE">
                      <a:rPr lang="en-US" baseline="0">
                        <a:latin typeface="Montserrat" panose="02000505000000020004" pitchFamily="2" charset="0"/>
                      </a:rPr>
                      <a:pPr>
                        <a:defRPr sz="800">
                          <a:latin typeface="Montserrat" panose="02000505000000020004" pitchFamily="2" charset="0"/>
                        </a:defRPr>
                      </a:pPr>
                      <a:t>[VALOR DE Y]</a:t>
                    </a:fld>
                    <a:endParaRPr lang="en-US" baseline="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5F-4D58-9263-49AE85611C95}"/>
                </c:ext>
              </c:extLst>
            </c:dLbl>
            <c:dLbl>
              <c:idx val="1"/>
              <c:layout>
                <c:manualLayout>
                  <c:x val="1.3900918635170451E-2"/>
                  <c:y val="-7.4942248267448025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r>
                      <a:rPr lang="en-US" dirty="0">
                        <a:latin typeface="Montserrat" panose="02000505000000020004" pitchFamily="2" charset="0"/>
                      </a:rPr>
                      <a:t>ENTRADA</a:t>
                    </a:r>
                  </a:p>
                  <a:p>
                    <a:pPr>
                      <a:defRPr sz="800">
                        <a:latin typeface="Montserrat" panose="02000505000000020004" pitchFamily="2" charset="0"/>
                      </a:defRPr>
                    </a:pPr>
                    <a:fld id="{26364261-B311-44EF-8136-71D4FD6402B7}" type="XVALUE">
                      <a:rPr lang="en-US" smtClean="0">
                        <a:latin typeface="Montserrat" panose="02000505000000020004" pitchFamily="2" charset="0"/>
                      </a:rPr>
                      <a:pPr>
                        <a:defRPr sz="800">
                          <a:latin typeface="Montserrat" panose="02000505000000020004" pitchFamily="2" charset="0"/>
                        </a:defRPr>
                      </a:pPr>
                      <a:t>[VALOR DE X]</a:t>
                    </a:fld>
                    <a:r>
                      <a:rPr lang="en-US" baseline="0" dirty="0">
                        <a:latin typeface="Montserrat" panose="02000505000000020004" pitchFamily="2" charset="0"/>
                      </a:rPr>
                      <a:t>; </a:t>
                    </a:r>
                    <a:fld id="{6D7AE996-F6B1-480C-8106-B96C05F5C995}" type="YVALUE">
                      <a:rPr lang="en-US" baseline="0">
                        <a:latin typeface="Montserrat" panose="02000505000000020004" pitchFamily="2" charset="0"/>
                      </a:rPr>
                      <a:pPr>
                        <a:defRPr sz="800">
                          <a:latin typeface="Montserrat" panose="02000505000000020004" pitchFamily="2" charset="0"/>
                        </a:defRPr>
                      </a:pPr>
                      <a:t>[VALOR DE Y]</a:t>
                    </a:fld>
                    <a:endParaRPr lang="en-US" baseline="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5F-4D58-9263-49AE85611C95}"/>
                </c:ext>
              </c:extLst>
            </c:dLbl>
            <c:dLbl>
              <c:idx val="2"/>
              <c:layout>
                <c:manualLayout>
                  <c:x val="2.2151410761154854E-2"/>
                  <c:y val="-4.9910872326169788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r>
                      <a:rPr lang="en-US" dirty="0">
                        <a:latin typeface="Montserrat" panose="02000505000000020004" pitchFamily="2" charset="0"/>
                      </a:rPr>
                      <a:t>DESCUBRIMIENTO</a:t>
                    </a:r>
                  </a:p>
                  <a:p>
                    <a:pPr>
                      <a:defRPr sz="800">
                        <a:latin typeface="Montserrat" panose="02000505000000020004" pitchFamily="2" charset="0"/>
                      </a:defRPr>
                    </a:pPr>
                    <a:fld id="{39375ADF-681C-4D4F-91F9-2B6F287EC421}" type="XVALUE">
                      <a:rPr lang="en-US" smtClean="0">
                        <a:latin typeface="Montserrat" panose="02000505000000020004" pitchFamily="2" charset="0"/>
                      </a:rPr>
                      <a:pPr>
                        <a:defRPr sz="800">
                          <a:latin typeface="Montserrat" panose="02000505000000020004" pitchFamily="2" charset="0"/>
                        </a:defRPr>
                      </a:pPr>
                      <a:t>[VALOR DE X]</a:t>
                    </a:fld>
                    <a:r>
                      <a:rPr lang="en-US" baseline="0" dirty="0">
                        <a:latin typeface="Montserrat" panose="02000505000000020004" pitchFamily="2" charset="0"/>
                      </a:rPr>
                      <a:t>; </a:t>
                    </a:r>
                    <a:fld id="{007892DE-6AAC-4365-99D4-9A46C84AD98B}" type="YVALUE">
                      <a:rPr lang="en-US" baseline="0">
                        <a:latin typeface="Montserrat" panose="02000505000000020004" pitchFamily="2" charset="0"/>
                      </a:rPr>
                      <a:pPr>
                        <a:defRPr sz="800">
                          <a:latin typeface="Montserrat" panose="02000505000000020004" pitchFamily="2" charset="0"/>
                        </a:defRPr>
                      </a:pPr>
                      <a:t>[VALOR DE Y]</a:t>
                    </a:fld>
                    <a:endParaRPr lang="en-US" baseline="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5F-4D58-9263-49AE85611C95}"/>
                </c:ext>
              </c:extLst>
            </c:dLbl>
            <c:dLbl>
              <c:idx val="3"/>
              <c:layout>
                <c:manualLayout>
                  <c:x val="-2.9849081364829395E-2"/>
                  <c:y val="-8.2879986399592001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r>
                      <a:rPr lang="en-US" dirty="0">
                        <a:latin typeface="Montserrat" panose="02000505000000020004" pitchFamily="2" charset="0"/>
                      </a:rPr>
                      <a:t>ARGUMENTACIÓN</a:t>
                    </a:r>
                  </a:p>
                  <a:p>
                    <a:pPr>
                      <a:defRPr sz="800">
                        <a:latin typeface="Montserrat" panose="02000505000000020004" pitchFamily="2" charset="0"/>
                      </a:defRPr>
                    </a:pPr>
                    <a:fld id="{D986B53D-C7FE-4F1C-9393-48A0780E5726}" type="XVALUE">
                      <a:rPr lang="en-US" smtClean="0">
                        <a:latin typeface="Montserrat" panose="02000505000000020004" pitchFamily="2" charset="0"/>
                      </a:rPr>
                      <a:pPr>
                        <a:defRPr sz="800">
                          <a:latin typeface="Montserrat" panose="02000505000000020004" pitchFamily="2" charset="0"/>
                        </a:defRPr>
                      </a:pPr>
                      <a:t>[VALOR DE X]</a:t>
                    </a:fld>
                    <a:r>
                      <a:rPr lang="en-US" baseline="0" dirty="0">
                        <a:latin typeface="Montserrat" panose="02000505000000020004" pitchFamily="2" charset="0"/>
                      </a:rPr>
                      <a:t>; </a:t>
                    </a:r>
                    <a:fld id="{FFE2D9AF-F794-4ECA-909B-BD7EF7793B0B}" type="YVALUE">
                      <a:rPr lang="en-US" baseline="0">
                        <a:latin typeface="Montserrat" panose="02000505000000020004" pitchFamily="2" charset="0"/>
                      </a:rPr>
                      <a:pPr>
                        <a:defRPr sz="800">
                          <a:latin typeface="Montserrat" panose="02000505000000020004" pitchFamily="2" charset="0"/>
                        </a:defRPr>
                      </a:pPr>
                      <a:t>[VALOR DE Y]</a:t>
                    </a:fld>
                    <a:endParaRPr lang="en-US" baseline="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5F-4D58-9263-49AE85611C95}"/>
                </c:ext>
              </c:extLst>
            </c:dLbl>
            <c:dLbl>
              <c:idx val="4"/>
              <c:layout>
                <c:manualLayout>
                  <c:x val="5.5675853018372704E-3"/>
                  <c:y val="-5.4631326439793196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r>
                      <a:rPr lang="en-US" dirty="0">
                        <a:latin typeface="Montserrat" panose="02000505000000020004" pitchFamily="2" charset="0"/>
                      </a:rPr>
                      <a:t>CIERRE</a:t>
                    </a:r>
                  </a:p>
                  <a:p>
                    <a:pPr>
                      <a:defRPr sz="800">
                        <a:latin typeface="Montserrat" panose="02000505000000020004" pitchFamily="2" charset="0"/>
                      </a:defRPr>
                    </a:pPr>
                    <a:fld id="{D5FF1917-C72D-4856-A944-842D84C67A1A}" type="XVALUE">
                      <a:rPr lang="en-US" smtClean="0">
                        <a:latin typeface="Montserrat" panose="02000505000000020004" pitchFamily="2" charset="0"/>
                      </a:rPr>
                      <a:pPr>
                        <a:defRPr sz="800">
                          <a:latin typeface="Montserrat" panose="02000505000000020004" pitchFamily="2" charset="0"/>
                        </a:defRPr>
                      </a:pPr>
                      <a:t>[VALOR DE X]</a:t>
                    </a:fld>
                    <a:r>
                      <a:rPr lang="en-US" baseline="0" dirty="0">
                        <a:latin typeface="Montserrat" panose="02000505000000020004" pitchFamily="2" charset="0"/>
                      </a:rPr>
                      <a:t>; </a:t>
                    </a:r>
                    <a:fld id="{42FA9586-B2ED-4038-AF73-269B4D090142}" type="YVALUE">
                      <a:rPr lang="en-US" sz="800" baseline="0">
                        <a:latin typeface="Montserrat" panose="02000505000000020004" pitchFamily="2" charset="0"/>
                      </a:rPr>
                      <a:pPr>
                        <a:defRPr sz="800">
                          <a:latin typeface="Montserrat" panose="02000505000000020004" pitchFamily="2" charset="0"/>
                        </a:defRPr>
                      </a:pPr>
                      <a:t>[VALOR DE Y]</a:t>
                    </a:fld>
                    <a:endParaRPr lang="en-US" baseline="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A5F-4D58-9263-49AE85611C95}"/>
                </c:ext>
              </c:extLst>
            </c:dLbl>
            <c:dLbl>
              <c:idx val="5"/>
              <c:layout>
                <c:manualLayout>
                  <c:x val="-4.8599081364829474E-2"/>
                  <c:y val="-6.6537933638009139E-2"/>
                </c:manualLayout>
              </c:layout>
              <c:tx>
                <c:rich>
                  <a:bodyPr rot="0" spcFirstLastPara="1" vertOverflow="ellipsis" vert="horz" wrap="square" lIns="38100" tIns="19050" rIns="38100" bIns="19050" anchor="ctr" anchorCtr="1">
                    <a:spAutoFit/>
                  </a:bodyPr>
                  <a:lstStyle/>
                  <a:p>
                    <a:pPr>
                      <a:defRPr lang="es-ES" sz="800" b="0" i="0" u="none" strike="noStrike" kern="1200" baseline="0" noProof="0">
                        <a:solidFill>
                          <a:schemeClr val="tx1">
                            <a:lumMod val="75000"/>
                            <a:lumOff val="25000"/>
                          </a:schemeClr>
                        </a:solidFill>
                        <a:latin typeface="Montserrat" panose="02000505000000020004" pitchFamily="2" charset="0"/>
                        <a:ea typeface="+mn-ea"/>
                        <a:cs typeface="+mn-cs"/>
                      </a:defRPr>
                    </a:pPr>
                    <a:r>
                      <a:rPr lang="en-US" noProof="0" dirty="0">
                        <a:latin typeface="Montserrat" panose="02000505000000020004" pitchFamily="2" charset="0"/>
                      </a:rPr>
                      <a:t>CAJA</a:t>
                    </a:r>
                  </a:p>
                  <a:p>
                    <a:pPr>
                      <a:defRPr lang="es-ES" sz="800" noProof="0">
                        <a:latin typeface="Montserrat" panose="02000505000000020004" pitchFamily="2" charset="0"/>
                      </a:defRPr>
                    </a:pPr>
                    <a:fld id="{A176941B-F0D4-47A9-85D0-D4BC99E9BFCC}" type="XVALUE">
                      <a:rPr lang="en-US" noProof="0" smtClean="0">
                        <a:latin typeface="Montserrat" panose="02000505000000020004" pitchFamily="2" charset="0"/>
                      </a:rPr>
                      <a:pPr>
                        <a:defRPr lang="es-ES" sz="800" noProof="0">
                          <a:latin typeface="Montserrat" panose="02000505000000020004" pitchFamily="2" charset="0"/>
                        </a:defRPr>
                      </a:pPr>
                      <a:t>[VALOR DE X]</a:t>
                    </a:fld>
                    <a:r>
                      <a:rPr lang="en-US" baseline="0" noProof="0" dirty="0">
                        <a:latin typeface="Montserrat" panose="02000505000000020004" pitchFamily="2" charset="0"/>
                      </a:rPr>
                      <a:t>; </a:t>
                    </a:r>
                    <a:fld id="{A216525B-32F1-48B0-B559-7E3A51CF3D9E}" type="YVALUE">
                      <a:rPr lang="en-US" baseline="0" noProof="0">
                        <a:latin typeface="Montserrat" panose="02000505000000020004" pitchFamily="2" charset="0"/>
                      </a:rPr>
                      <a:pPr>
                        <a:defRPr lang="es-ES" sz="800" noProof="0">
                          <a:latin typeface="Montserrat" panose="02000505000000020004" pitchFamily="2" charset="0"/>
                        </a:defRPr>
                      </a:pPr>
                      <a:t>[VALOR DE Y]</a:t>
                    </a:fld>
                    <a:endParaRPr lang="en-US" baseline="0" noProof="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lang="es-ES" sz="800" b="0" i="0" u="none" strike="noStrike" kern="1200" baseline="0" noProof="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A5F-4D58-9263-49AE85611C95}"/>
                </c:ext>
              </c:extLst>
            </c:dLbl>
            <c:dLbl>
              <c:idx val="6"/>
              <c:layout>
                <c:manualLayout>
                  <c:x val="-4.0604166666666663E-2"/>
                  <c:y val="8.4279090872726115E-2"/>
                </c:manualLayout>
              </c:layout>
              <c:tx>
                <c:rich>
                  <a:bodyPr rot="0" spcFirstLastPara="1" vertOverflow="ellipsis" vert="horz" wrap="square" lIns="38100" tIns="19050" rIns="38100" bIns="19050" anchor="ctr" anchorCtr="1">
                    <a:spAutoFit/>
                  </a:bodyPr>
                  <a:lstStyle/>
                  <a:p>
                    <a:pPr>
                      <a:defRPr lang="es-ES" sz="800" b="0" i="0" u="none" strike="noStrike" kern="1200" baseline="0" noProof="0">
                        <a:solidFill>
                          <a:schemeClr val="tx1">
                            <a:lumMod val="75000"/>
                            <a:lumOff val="25000"/>
                          </a:schemeClr>
                        </a:solidFill>
                        <a:latin typeface="Montserrat" panose="02000505000000020004" pitchFamily="2" charset="0"/>
                        <a:ea typeface="+mn-ea"/>
                        <a:cs typeface="+mn-cs"/>
                      </a:defRPr>
                    </a:pPr>
                    <a:r>
                      <a:rPr lang="en-US" noProof="0" dirty="0">
                        <a:latin typeface="Montserrat" panose="02000505000000020004" pitchFamily="2" charset="0"/>
                      </a:rPr>
                      <a:t>DEVOLUCIÓN</a:t>
                    </a:r>
                  </a:p>
                  <a:p>
                    <a:pPr>
                      <a:defRPr lang="es-ES" sz="800" noProof="0">
                        <a:latin typeface="Montserrat" panose="02000505000000020004" pitchFamily="2" charset="0"/>
                      </a:defRPr>
                    </a:pPr>
                    <a:fld id="{BC01E978-87A8-4234-86DA-D292E310C8ED}" type="XVALUE">
                      <a:rPr lang="en-US" noProof="0" smtClean="0">
                        <a:latin typeface="Montserrat" panose="02000505000000020004" pitchFamily="2" charset="0"/>
                      </a:rPr>
                      <a:pPr>
                        <a:defRPr lang="es-ES" sz="800" noProof="0">
                          <a:latin typeface="Montserrat" panose="02000505000000020004" pitchFamily="2" charset="0"/>
                        </a:defRPr>
                      </a:pPr>
                      <a:t>[VALOR DE X]</a:t>
                    </a:fld>
                    <a:r>
                      <a:rPr lang="en-US" baseline="0" noProof="0" dirty="0">
                        <a:latin typeface="Montserrat" panose="02000505000000020004" pitchFamily="2" charset="0"/>
                      </a:rPr>
                      <a:t>; </a:t>
                    </a:r>
                    <a:fld id="{45CAF52C-ED9D-4767-A2B1-8BA97E428034}" type="YVALUE">
                      <a:rPr lang="en-US" baseline="0" noProof="0">
                        <a:latin typeface="Montserrat" panose="02000505000000020004" pitchFamily="2" charset="0"/>
                      </a:rPr>
                      <a:pPr>
                        <a:defRPr lang="es-ES" sz="800" noProof="0">
                          <a:latin typeface="Montserrat" panose="02000505000000020004" pitchFamily="2" charset="0"/>
                        </a:defRPr>
                      </a:pPr>
                      <a:t>[VALOR DE Y]</a:t>
                    </a:fld>
                    <a:endParaRPr lang="en-US" baseline="0" noProof="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lang="es-ES" sz="800" b="0" i="0" u="none" strike="noStrike" kern="1200" baseline="0" noProof="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A5F-4D58-9263-49AE85611C95}"/>
                </c:ext>
              </c:extLst>
            </c:dLbl>
            <c:dLbl>
              <c:idx val="7"/>
              <c:layout>
                <c:manualLayout>
                  <c:x val="2.0150918635170604E-2"/>
                  <c:y val="-2.3346950408512257E-2"/>
                </c:manualLayout>
              </c:layout>
              <c:tx>
                <c:rich>
                  <a:bodyPr rot="0" spcFirstLastPara="1" vertOverflow="ellipsis" vert="horz" wrap="square" lIns="38100" tIns="19050" rIns="38100" bIns="19050" anchor="ctr" anchorCtr="1">
                    <a:spAutoFit/>
                  </a:bodyPr>
                  <a:lstStyle/>
                  <a:p>
                    <a:pPr>
                      <a:defRPr lang="es-ES" sz="800" b="0" i="0" u="none" strike="noStrike" kern="1200" baseline="0" noProof="0">
                        <a:solidFill>
                          <a:schemeClr val="tx1">
                            <a:lumMod val="75000"/>
                            <a:lumOff val="25000"/>
                          </a:schemeClr>
                        </a:solidFill>
                        <a:latin typeface="Montserrat" panose="02000505000000020004" pitchFamily="2" charset="0"/>
                        <a:ea typeface="+mn-ea"/>
                        <a:cs typeface="+mn-cs"/>
                      </a:defRPr>
                    </a:pPr>
                    <a:r>
                      <a:rPr lang="es-ES" noProof="0" dirty="0">
                        <a:latin typeface="Montserrat" panose="02000505000000020004" pitchFamily="2" charset="0"/>
                      </a:rPr>
                      <a:t>LLAMADA</a:t>
                    </a:r>
                    <a:r>
                      <a:rPr lang="es-ES" baseline="0" noProof="0" dirty="0">
                        <a:latin typeface="Montserrat" panose="02000505000000020004" pitchFamily="2" charset="0"/>
                      </a:rPr>
                      <a:t> A TIENDA</a:t>
                    </a:r>
                    <a:endParaRPr lang="es-ES" noProof="0" dirty="0">
                      <a:latin typeface="Montserrat" panose="02000505000000020004" pitchFamily="2" charset="0"/>
                    </a:endParaRPr>
                  </a:p>
                  <a:p>
                    <a:pPr>
                      <a:defRPr lang="es-ES" sz="800" noProof="0">
                        <a:latin typeface="Montserrat" panose="02000505000000020004" pitchFamily="2" charset="0"/>
                      </a:defRPr>
                    </a:pPr>
                    <a:fld id="{1BC28B13-3C5D-4EC9-B568-584518E8C370}" type="XVALUE">
                      <a:rPr lang="es-ES" noProof="0" smtClean="0">
                        <a:latin typeface="Montserrat" panose="02000505000000020004" pitchFamily="2" charset="0"/>
                      </a:rPr>
                      <a:pPr>
                        <a:defRPr lang="es-ES" sz="800" noProof="0">
                          <a:latin typeface="Montserrat" panose="02000505000000020004" pitchFamily="2" charset="0"/>
                        </a:defRPr>
                      </a:pPr>
                      <a:t>[VALOR DE X]</a:t>
                    </a:fld>
                    <a:r>
                      <a:rPr lang="es-ES" baseline="0" noProof="0" dirty="0">
                        <a:latin typeface="Montserrat" panose="02000505000000020004" pitchFamily="2" charset="0"/>
                      </a:rPr>
                      <a:t>; </a:t>
                    </a:r>
                    <a:fld id="{81AF1285-2E3D-429C-B0A2-3978974C9E89}" type="YVALUE">
                      <a:rPr lang="es-ES" baseline="0" noProof="0">
                        <a:latin typeface="Montserrat" panose="02000505000000020004" pitchFamily="2" charset="0"/>
                      </a:rPr>
                      <a:pPr>
                        <a:defRPr lang="es-ES" sz="800" noProof="0">
                          <a:latin typeface="Montserrat" panose="02000505000000020004" pitchFamily="2" charset="0"/>
                        </a:defRPr>
                      </a:pPr>
                      <a:t>[VALOR DE Y]</a:t>
                    </a:fld>
                    <a:endParaRPr lang="es-ES" baseline="0" noProof="0" dirty="0">
                      <a:latin typeface="Montserrat" panose="02000505000000020004" pitchFamily="2" charset="0"/>
                    </a:endParaRPr>
                  </a:p>
                </c:rich>
              </c:tx>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lang="es-ES" sz="800" b="0" i="0" u="none" strike="noStrike" kern="1200" baseline="0" noProof="0">
                      <a:solidFill>
                        <a:schemeClr val="tx1">
                          <a:lumMod val="75000"/>
                          <a:lumOff val="25000"/>
                        </a:schemeClr>
                      </a:solidFill>
                      <a:latin typeface="Montserrat" panose="02000505000000020004" pitchFamily="2" charset="0"/>
                      <a:ea typeface="+mn-ea"/>
                      <a:cs typeface="+mn-cs"/>
                    </a:defRPr>
                  </a:pPr>
                  <a:endParaRPr lang="es-ES"/>
                </a:p>
              </c:txPr>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A5F-4D58-9263-49AE85611C95}"/>
                </c:ext>
              </c:extLst>
            </c:dLbl>
            <c:dLbl>
              <c:idx val="8"/>
              <c:layout>
                <c:manualLayout>
                  <c:x val="-8.354166666666666E-3"/>
                  <c:y val="-1.8911504845145359E-2"/>
                </c:manualLayout>
              </c:layout>
              <c:tx>
                <c:rich>
                  <a:bodyPr/>
                  <a:lstStyle/>
                  <a:p>
                    <a:r>
                      <a:rPr lang="en-US" dirty="0"/>
                      <a:t>AMABILIDAD</a:t>
                    </a:r>
                  </a:p>
                  <a:p>
                    <a:fld id="{22027BC4-C2CD-4980-A7C3-B803AA7E142A}" type="XVALUE">
                      <a:rPr lang="en-US" smtClean="0"/>
                      <a:pPr/>
                      <a:t>[VALOR DE X]</a:t>
                    </a:fld>
                    <a:r>
                      <a:rPr lang="en-US" baseline="0" dirty="0"/>
                      <a:t>; </a:t>
                    </a:r>
                    <a:fld id="{B6FB687C-C9AC-4DFA-9D69-774ADC48B973}" type="YVALUE">
                      <a:rPr lang="en-US" baseline="0"/>
                      <a:pPr/>
                      <a:t>[VALOR DE Y]</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A5F-4D58-9263-49AE85611C95}"/>
                </c:ext>
              </c:extLst>
            </c:dLbl>
            <c:dLbl>
              <c:idx val="9"/>
              <c:layout>
                <c:manualLayout>
                  <c:x val="-0.15490633202099746"/>
                  <c:y val="-4.6693588307649227E-2"/>
                </c:manualLayout>
              </c:layout>
              <c:tx>
                <c:rich>
                  <a:bodyPr/>
                  <a:lstStyle/>
                  <a:p>
                    <a:r>
                      <a:rPr lang="en-US" dirty="0"/>
                      <a:t>CONOCIMIENTO</a:t>
                    </a:r>
                  </a:p>
                  <a:p>
                    <a:fld id="{F310136A-786A-4D91-BE84-6C232E68C446}" type="XVALUE">
                      <a:rPr lang="en-US" smtClean="0"/>
                      <a:pPr/>
                      <a:t>[VALOR DE X]</a:t>
                    </a:fld>
                    <a:r>
                      <a:rPr lang="en-US" baseline="0" dirty="0"/>
                      <a:t>; </a:t>
                    </a:r>
                    <a:fld id="{858E9596-C661-44D3-9C37-1ECF3D274C30}" type="YVALUE">
                      <a:rPr lang="en-US" baseline="0"/>
                      <a:pPr/>
                      <a:t>[VALOR DE Y]</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A5F-4D58-9263-49AE85611C95}"/>
                </c:ext>
              </c:extLst>
            </c:dLbl>
            <c:dLbl>
              <c:idx val="10"/>
              <c:layout>
                <c:manualLayout>
                  <c:x val="2.4143700787400049E-3"/>
                  <c:y val="1.2372871186135583E-2"/>
                </c:manualLayout>
              </c:layout>
              <c:tx>
                <c:rich>
                  <a:bodyPr/>
                  <a:lstStyle/>
                  <a:p>
                    <a:r>
                      <a:rPr lang="en-US" dirty="0"/>
                      <a:t>LIMPIEZA</a:t>
                    </a:r>
                  </a:p>
                  <a:p>
                    <a:fld id="{58F5603C-52A9-4633-954D-311510832360}" type="XVALUE">
                      <a:rPr lang="en-US" smtClean="0"/>
                      <a:pPr/>
                      <a:t>[VALOR DE X]</a:t>
                    </a:fld>
                    <a:r>
                      <a:rPr lang="en-US" baseline="0" dirty="0"/>
                      <a:t>; </a:t>
                    </a:r>
                    <a:fld id="{69560B19-C9E0-4679-8D99-C03BB189113A}" type="YVALUE">
                      <a:rPr lang="en-US" baseline="0"/>
                      <a:pPr/>
                      <a:t>[VALOR DE Y]</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A5F-4D58-9263-49AE85611C95}"/>
                </c:ext>
              </c:extLst>
            </c:dLbl>
            <c:dLbl>
              <c:idx val="11"/>
              <c:layout>
                <c:manualLayout>
                  <c:x val="-1.7406332020997374E-2"/>
                  <c:y val="-6.6537933638009139E-2"/>
                </c:manualLayout>
              </c:layout>
              <c:tx>
                <c:rich>
                  <a:bodyPr/>
                  <a:lstStyle/>
                  <a:p>
                    <a:r>
                      <a:rPr lang="en-US" dirty="0"/>
                      <a:t>VENTA</a:t>
                    </a:r>
                    <a:r>
                      <a:rPr lang="en-US" baseline="0" dirty="0"/>
                      <a:t> COMPLEMENTARIA</a:t>
                    </a:r>
                    <a:endParaRPr lang="en-US" dirty="0"/>
                  </a:p>
                  <a:p>
                    <a:fld id="{741A461A-C2FF-44EF-A07C-9922CED5C0C5}" type="XVALUE">
                      <a:rPr lang="en-US" smtClean="0"/>
                      <a:pPr/>
                      <a:t>[VALOR DE X]</a:t>
                    </a:fld>
                    <a:r>
                      <a:rPr lang="en-US" baseline="0" dirty="0"/>
                      <a:t>; </a:t>
                    </a:r>
                    <a:fld id="{5F4A31BB-2271-4938-9803-0C8CFB2504D6}" type="YVALUE">
                      <a:rPr lang="en-US" baseline="0"/>
                      <a:pPr/>
                      <a:t>[VALOR DE Y]</a:t>
                    </a:fld>
                    <a:endParaRPr lang="en-US" baseline="0" dirty="0"/>
                  </a:p>
                </c:rich>
              </c:tx>
              <c:dLblPos val="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A5F-4D58-9263-49AE85611C95}"/>
                </c:ext>
              </c:extLst>
            </c:dLbl>
            <c:spPr>
              <a:noFill/>
              <a:ln cap="rnd">
                <a:solidFill>
                  <a:prstClr val="black">
                    <a:lumMod val="25000"/>
                    <a:lumOff val="75000"/>
                  </a:prstClr>
                </a:solid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Hoja1!$B$2:$B$9</c:f>
              <c:numCache>
                <c:formatCode>0.0%</c:formatCode>
                <c:ptCount val="8"/>
                <c:pt idx="0">
                  <c:v>0.90500000000000003</c:v>
                </c:pt>
                <c:pt idx="1">
                  <c:v>0.751</c:v>
                </c:pt>
                <c:pt idx="2">
                  <c:v>0.82499999999999996</c:v>
                </c:pt>
                <c:pt idx="3">
                  <c:v>0.6</c:v>
                </c:pt>
                <c:pt idx="4">
                  <c:v>0.77</c:v>
                </c:pt>
                <c:pt idx="5">
                  <c:v>0.66200000000000003</c:v>
                </c:pt>
                <c:pt idx="6">
                  <c:v>0.76800000000000002</c:v>
                </c:pt>
                <c:pt idx="7">
                  <c:v>0.82299999999999995</c:v>
                </c:pt>
              </c:numCache>
            </c:numRef>
          </c:xVal>
          <c:yVal>
            <c:numRef>
              <c:f>Hoja1!$C$2:$C$9</c:f>
              <c:numCache>
                <c:formatCode>0.0%</c:formatCode>
                <c:ptCount val="8"/>
                <c:pt idx="0">
                  <c:v>0.44</c:v>
                </c:pt>
                <c:pt idx="1">
                  <c:v>0.63200000000000001</c:v>
                </c:pt>
                <c:pt idx="2">
                  <c:v>0.63</c:v>
                </c:pt>
                <c:pt idx="3">
                  <c:v>0.49</c:v>
                </c:pt>
                <c:pt idx="4">
                  <c:v>0.53800000000000003</c:v>
                </c:pt>
                <c:pt idx="5">
                  <c:v>0.41399999999999998</c:v>
                </c:pt>
                <c:pt idx="6">
                  <c:v>0.50900000000000001</c:v>
                </c:pt>
                <c:pt idx="7">
                  <c:v>0.498</c:v>
                </c:pt>
              </c:numCache>
            </c:numRef>
          </c:yVal>
          <c:smooth val="0"/>
          <c:extLst>
            <c:ext xmlns:c16="http://schemas.microsoft.com/office/drawing/2014/chart" uri="{C3380CC4-5D6E-409C-BE32-E72D297353CC}">
              <c16:uniqueId val="{0000000C-6A5F-4D58-9263-49AE85611C95}"/>
            </c:ext>
          </c:extLst>
        </c:ser>
        <c:dLbls>
          <c:dLblPos val="t"/>
          <c:showLegendKey val="0"/>
          <c:showVal val="1"/>
          <c:showCatName val="0"/>
          <c:showSerName val="0"/>
          <c:showPercent val="0"/>
          <c:showBubbleSize val="0"/>
        </c:dLbls>
        <c:axId val="515086944"/>
        <c:axId val="515099408"/>
      </c:scatterChart>
      <c:valAx>
        <c:axId val="515086944"/>
        <c:scaling>
          <c:orientation val="minMax"/>
          <c:max val="1"/>
          <c:min val="0.5"/>
        </c:scaling>
        <c:delete val="0"/>
        <c:axPos val="b"/>
        <c:majorGridlines>
          <c:spPr>
            <a:ln w="9525" cap="flat" cmpd="sng" algn="ctr">
              <a:solidFill>
                <a:schemeClr val="tx1">
                  <a:lumMod val="15000"/>
                  <a:lumOff val="85000"/>
                </a:schemeClr>
              </a:solidFill>
              <a:round/>
            </a:ln>
            <a:effectLst/>
          </c:spPr>
        </c:majorGridlines>
        <c:numFmt formatCode="0.\6\2%"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2000505000000020004" pitchFamily="2" charset="0"/>
                <a:ea typeface="+mn-ea"/>
                <a:cs typeface="+mn-cs"/>
              </a:defRPr>
            </a:pPr>
            <a:endParaRPr lang="es-ES"/>
          </a:p>
        </c:txPr>
        <c:crossAx val="515099408"/>
        <c:crosses val="autoZero"/>
        <c:crossBetween val="midCat"/>
      </c:valAx>
      <c:valAx>
        <c:axId val="515099408"/>
        <c:scaling>
          <c:orientation val="minMax"/>
          <c:max val="0.70000000000000007"/>
          <c:min val="3.0000000000000006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2000505000000020004" pitchFamily="2" charset="0"/>
                <a:ea typeface="+mn-ea"/>
                <a:cs typeface="+mn-cs"/>
              </a:defRPr>
            </a:pPr>
            <a:endParaRPr lang="es-ES"/>
          </a:p>
        </c:txPr>
        <c:crossAx val="5150869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62548341189605"/>
          <c:y val="7.2448247732556537E-2"/>
          <c:w val="0.62637451658810395"/>
          <c:h val="0.85510350453488693"/>
        </c:manualLayout>
      </c:layout>
      <c:barChart>
        <c:barDir val="bar"/>
        <c:grouping val="clustered"/>
        <c:varyColors val="0"/>
        <c:ser>
          <c:idx val="0"/>
          <c:order val="0"/>
          <c:tx>
            <c:strRef>
              <c:f>Hoja1!$B$1</c:f>
              <c:strCache>
                <c:ptCount val="1"/>
                <c:pt idx="0">
                  <c:v>Serie 1</c:v>
                </c:pt>
              </c:strCache>
            </c:strRef>
          </c:tx>
          <c:spPr>
            <a:solidFill>
              <a:srgbClr val="00B050"/>
            </a:solidFill>
            <a:ln>
              <a:noFill/>
            </a:ln>
          </c:spPr>
          <c:invertIfNegative val="0"/>
          <c:dPt>
            <c:idx val="1"/>
            <c:invertIfNegative val="0"/>
            <c:bubble3D val="0"/>
            <c:spPr>
              <a:solidFill>
                <a:srgbClr val="00B050"/>
              </a:solidFill>
              <a:ln w="28575">
                <a:noFill/>
              </a:ln>
            </c:spPr>
            <c:extLst>
              <c:ext xmlns:c16="http://schemas.microsoft.com/office/drawing/2014/chart" uri="{C3380CC4-5D6E-409C-BE32-E72D297353CC}">
                <c16:uniqueId val="{00000001-DB0A-4D52-B676-538B4DE66918}"/>
              </c:ext>
            </c:extLst>
          </c:dPt>
          <c:dPt>
            <c:idx val="5"/>
            <c:invertIfNegative val="0"/>
            <c:bubble3D val="0"/>
            <c:extLst>
              <c:ext xmlns:c16="http://schemas.microsoft.com/office/drawing/2014/chart" uri="{C3380CC4-5D6E-409C-BE32-E72D297353CC}">
                <c16:uniqueId val="{00000002-DB0A-4D52-B676-538B4DE66918}"/>
              </c:ext>
            </c:extLst>
          </c:dPt>
          <c:dPt>
            <c:idx val="6"/>
            <c:invertIfNegative val="0"/>
            <c:bubble3D val="0"/>
            <c:extLst>
              <c:ext xmlns:c16="http://schemas.microsoft.com/office/drawing/2014/chart" uri="{C3380CC4-5D6E-409C-BE32-E72D297353CC}">
                <c16:uniqueId val="{00000003-DB0A-4D52-B676-538B4DE66918}"/>
              </c:ext>
            </c:extLst>
          </c:dPt>
          <c:dPt>
            <c:idx val="7"/>
            <c:invertIfNegative val="0"/>
            <c:bubble3D val="0"/>
            <c:extLst>
              <c:ext xmlns:c16="http://schemas.microsoft.com/office/drawing/2014/chart" uri="{C3380CC4-5D6E-409C-BE32-E72D297353CC}">
                <c16:uniqueId val="{00000004-DB0A-4D52-B676-538B4DE66918}"/>
              </c:ext>
            </c:extLst>
          </c:dPt>
          <c:dPt>
            <c:idx val="8"/>
            <c:invertIfNegative val="0"/>
            <c:bubble3D val="0"/>
            <c:extLst>
              <c:ext xmlns:c16="http://schemas.microsoft.com/office/drawing/2014/chart" uri="{C3380CC4-5D6E-409C-BE32-E72D297353CC}">
                <c16:uniqueId val="{00000005-DB0A-4D52-B676-538B4DE66918}"/>
              </c:ext>
            </c:extLst>
          </c:dPt>
          <c:dPt>
            <c:idx val="9"/>
            <c:invertIfNegative val="0"/>
            <c:bubble3D val="0"/>
            <c:extLst>
              <c:ext xmlns:c16="http://schemas.microsoft.com/office/drawing/2014/chart" uri="{C3380CC4-5D6E-409C-BE32-E72D297353CC}">
                <c16:uniqueId val="{00000006-DB0A-4D52-B676-538B4DE66918}"/>
              </c:ext>
            </c:extLst>
          </c:dPt>
          <c:dPt>
            <c:idx val="10"/>
            <c:invertIfNegative val="0"/>
            <c:bubble3D val="0"/>
            <c:extLst>
              <c:ext xmlns:c16="http://schemas.microsoft.com/office/drawing/2014/chart" uri="{C3380CC4-5D6E-409C-BE32-E72D297353CC}">
                <c16:uniqueId val="{00000007-DB0A-4D52-B676-538B4DE66918}"/>
              </c:ext>
            </c:extLst>
          </c:dPt>
          <c:dPt>
            <c:idx val="11"/>
            <c:invertIfNegative val="0"/>
            <c:bubble3D val="0"/>
            <c:extLst>
              <c:ext xmlns:c16="http://schemas.microsoft.com/office/drawing/2014/chart" uri="{C3380CC4-5D6E-409C-BE32-E72D297353CC}">
                <c16:uniqueId val="{00000008-DB0A-4D52-B676-538B4DE66918}"/>
              </c:ext>
            </c:extLst>
          </c:dPt>
          <c:dPt>
            <c:idx val="12"/>
            <c:invertIfNegative val="0"/>
            <c:bubble3D val="0"/>
            <c:extLst>
              <c:ext xmlns:c16="http://schemas.microsoft.com/office/drawing/2014/chart" uri="{C3380CC4-5D6E-409C-BE32-E72D297353CC}">
                <c16:uniqueId val="{00000009-DB0A-4D52-B676-538B4DE66918}"/>
              </c:ext>
            </c:extLst>
          </c:dPt>
          <c:dLbls>
            <c:spPr>
              <a:noFill/>
              <a:ln>
                <a:noFill/>
              </a:ln>
              <a:effectLst/>
            </c:spPr>
            <c:txPr>
              <a:bodyPr wrap="square" lIns="38100" tIns="19050" rIns="38100" bIns="19050" anchor="ctr">
                <a:spAutoFit/>
              </a:bodyPr>
              <a:lstStyle/>
              <a:p>
                <a:pPr>
                  <a:defRPr sz="800">
                    <a:latin typeface="Montserrat" panose="02000505000000020004" pitchFamily="2"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Hoja1!$A$2:$A$13</c:f>
              <c:strCache>
                <c:ptCount val="12"/>
                <c:pt idx="0">
                  <c:v>Trato amable</c:v>
                </c:pt>
                <c:pt idx="1">
                  <c:v>Personal profesional</c:v>
                </c:pt>
                <c:pt idx="2">
                  <c:v>Asesoramiento</c:v>
                </c:pt>
                <c:pt idx="3">
                  <c:v>Sensación de orden</c:v>
                </c:pt>
                <c:pt idx="4">
                  <c:v>Personal con concimiento</c:v>
                </c:pt>
                <c:pt idx="5">
                  <c:v>Atención amable por telefóno</c:v>
                </c:pt>
                <c:pt idx="6">
                  <c:v>Variedad</c:v>
                </c:pt>
                <c:pt idx="7">
                  <c:v>Personal  atento por las necesidades del cliente</c:v>
                </c:pt>
                <c:pt idx="8">
                  <c:v>Personal cercano</c:v>
                </c:pt>
                <c:pt idx="9">
                  <c:v>Rapidez</c:v>
                </c:pt>
                <c:pt idx="10">
                  <c:v>Sensación de limpieza</c:v>
                </c:pt>
                <c:pt idx="11">
                  <c:v>Tienda con buen ambiente</c:v>
                </c:pt>
              </c:strCache>
            </c:strRef>
          </c:cat>
          <c:val>
            <c:numRef>
              <c:f>Hoja1!$B$2:$B$13</c:f>
              <c:numCache>
                <c:formatCode>0"%"</c:formatCode>
                <c:ptCount val="12"/>
                <c:pt idx="0">
                  <c:v>81</c:v>
                </c:pt>
                <c:pt idx="1">
                  <c:v>38</c:v>
                </c:pt>
                <c:pt idx="2">
                  <c:v>35</c:v>
                </c:pt>
                <c:pt idx="3">
                  <c:v>27</c:v>
                </c:pt>
                <c:pt idx="4">
                  <c:v>19</c:v>
                </c:pt>
                <c:pt idx="5">
                  <c:v>15</c:v>
                </c:pt>
                <c:pt idx="6">
                  <c:v>15</c:v>
                </c:pt>
                <c:pt idx="7">
                  <c:v>4</c:v>
                </c:pt>
                <c:pt idx="8">
                  <c:v>4</c:v>
                </c:pt>
                <c:pt idx="9">
                  <c:v>4</c:v>
                </c:pt>
                <c:pt idx="10">
                  <c:v>4</c:v>
                </c:pt>
                <c:pt idx="11">
                  <c:v>4</c:v>
                </c:pt>
              </c:numCache>
            </c:numRef>
          </c:val>
          <c:extLst>
            <c:ext xmlns:c16="http://schemas.microsoft.com/office/drawing/2014/chart" uri="{C3380CC4-5D6E-409C-BE32-E72D297353CC}">
              <c16:uniqueId val="{0000000A-DB0A-4D52-B676-538B4DE66918}"/>
            </c:ext>
          </c:extLst>
        </c:ser>
        <c:dLbls>
          <c:dLblPos val="outEnd"/>
          <c:showLegendKey val="0"/>
          <c:showVal val="1"/>
          <c:showCatName val="0"/>
          <c:showSerName val="0"/>
          <c:showPercent val="0"/>
          <c:showBubbleSize val="0"/>
        </c:dLbls>
        <c:gapWidth val="74"/>
        <c:axId val="383260544"/>
        <c:axId val="383262080"/>
      </c:barChart>
      <c:catAx>
        <c:axId val="383260544"/>
        <c:scaling>
          <c:orientation val="maxMin"/>
        </c:scaling>
        <c:delete val="0"/>
        <c:axPos val="l"/>
        <c:numFmt formatCode="General" sourceLinked="1"/>
        <c:majorTickMark val="out"/>
        <c:minorTickMark val="none"/>
        <c:tickLblPos val="nextTo"/>
        <c:spPr>
          <a:ln>
            <a:noFill/>
          </a:ln>
        </c:spPr>
        <c:txPr>
          <a:bodyPr/>
          <a:lstStyle/>
          <a:p>
            <a:pPr>
              <a:defRPr sz="800" b="1">
                <a:solidFill>
                  <a:schemeClr val="tx1">
                    <a:lumMod val="50000"/>
                    <a:lumOff val="50000"/>
                  </a:schemeClr>
                </a:solidFill>
                <a:latin typeface="Montserrat" panose="00000500000000000000" pitchFamily="2" charset="0"/>
              </a:defRPr>
            </a:pPr>
            <a:endParaRPr lang="es-ES"/>
          </a:p>
        </c:txPr>
        <c:crossAx val="383262080"/>
        <c:crosses val="autoZero"/>
        <c:auto val="1"/>
        <c:lblAlgn val="ctr"/>
        <c:lblOffset val="100"/>
        <c:noMultiLvlLbl val="0"/>
      </c:catAx>
      <c:valAx>
        <c:axId val="383262080"/>
        <c:scaling>
          <c:orientation val="minMax"/>
          <c:max val="100"/>
        </c:scaling>
        <c:delete val="1"/>
        <c:axPos val="t"/>
        <c:numFmt formatCode="0&quot;%&quot;" sourceLinked="1"/>
        <c:majorTickMark val="out"/>
        <c:minorTickMark val="none"/>
        <c:tickLblPos val="nextTo"/>
        <c:crossAx val="383260544"/>
        <c:crosses val="autoZero"/>
        <c:crossBetween val="between"/>
      </c:valAx>
    </c:plotArea>
    <c:plotVisOnly val="1"/>
    <c:dispBlanksAs val="gap"/>
    <c:showDLblsOverMax val="0"/>
  </c:chart>
  <c:txPr>
    <a:bodyPr/>
    <a:lstStyle/>
    <a:p>
      <a:pPr>
        <a:defRPr sz="1600">
          <a:solidFill>
            <a:schemeClr val="tx1">
              <a:lumMod val="65000"/>
              <a:lumOff val="35000"/>
            </a:schemeClr>
          </a:solidFill>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64073975196787"/>
          <c:y val="7.2448247732556537E-2"/>
          <c:w val="0.57635926024803219"/>
          <c:h val="0.85510350453488693"/>
        </c:manualLayout>
      </c:layout>
      <c:barChart>
        <c:barDir val="bar"/>
        <c:grouping val="clustered"/>
        <c:varyColors val="0"/>
        <c:ser>
          <c:idx val="0"/>
          <c:order val="0"/>
          <c:tx>
            <c:strRef>
              <c:f>Hoja1!$B$1</c:f>
              <c:strCache>
                <c:ptCount val="1"/>
                <c:pt idx="0">
                  <c:v>Serie 1</c:v>
                </c:pt>
              </c:strCache>
            </c:strRef>
          </c:tx>
          <c:spPr>
            <a:solidFill>
              <a:srgbClr val="FF0000"/>
            </a:solidFill>
            <a:ln>
              <a:noFill/>
            </a:ln>
          </c:spPr>
          <c:invertIfNegative val="0"/>
          <c:dPt>
            <c:idx val="1"/>
            <c:invertIfNegative val="0"/>
            <c:bubble3D val="0"/>
            <c:spPr>
              <a:solidFill>
                <a:srgbClr val="FF0000"/>
              </a:solidFill>
              <a:ln w="28575">
                <a:noFill/>
              </a:ln>
            </c:spPr>
            <c:extLst>
              <c:ext xmlns:c16="http://schemas.microsoft.com/office/drawing/2014/chart" uri="{C3380CC4-5D6E-409C-BE32-E72D297353CC}">
                <c16:uniqueId val="{00000001-6BE3-4E4C-87EA-FC16269CF16C}"/>
              </c:ext>
            </c:extLst>
          </c:dPt>
          <c:dPt>
            <c:idx val="5"/>
            <c:invertIfNegative val="0"/>
            <c:bubble3D val="0"/>
            <c:extLst>
              <c:ext xmlns:c16="http://schemas.microsoft.com/office/drawing/2014/chart" uri="{C3380CC4-5D6E-409C-BE32-E72D297353CC}">
                <c16:uniqueId val="{00000002-6BE3-4E4C-87EA-FC16269CF16C}"/>
              </c:ext>
            </c:extLst>
          </c:dPt>
          <c:dPt>
            <c:idx val="6"/>
            <c:invertIfNegative val="0"/>
            <c:bubble3D val="0"/>
            <c:extLst>
              <c:ext xmlns:c16="http://schemas.microsoft.com/office/drawing/2014/chart" uri="{C3380CC4-5D6E-409C-BE32-E72D297353CC}">
                <c16:uniqueId val="{00000003-6BE3-4E4C-87EA-FC16269CF16C}"/>
              </c:ext>
            </c:extLst>
          </c:dPt>
          <c:dPt>
            <c:idx val="7"/>
            <c:invertIfNegative val="0"/>
            <c:bubble3D val="0"/>
            <c:extLst>
              <c:ext xmlns:c16="http://schemas.microsoft.com/office/drawing/2014/chart" uri="{C3380CC4-5D6E-409C-BE32-E72D297353CC}">
                <c16:uniqueId val="{00000004-6BE3-4E4C-87EA-FC16269CF16C}"/>
              </c:ext>
            </c:extLst>
          </c:dPt>
          <c:dPt>
            <c:idx val="8"/>
            <c:invertIfNegative val="0"/>
            <c:bubble3D val="0"/>
            <c:extLst>
              <c:ext xmlns:c16="http://schemas.microsoft.com/office/drawing/2014/chart" uri="{C3380CC4-5D6E-409C-BE32-E72D297353CC}">
                <c16:uniqueId val="{00000005-6BE3-4E4C-87EA-FC16269CF16C}"/>
              </c:ext>
            </c:extLst>
          </c:dPt>
          <c:dPt>
            <c:idx val="9"/>
            <c:invertIfNegative val="0"/>
            <c:bubble3D val="0"/>
            <c:extLst>
              <c:ext xmlns:c16="http://schemas.microsoft.com/office/drawing/2014/chart" uri="{C3380CC4-5D6E-409C-BE32-E72D297353CC}">
                <c16:uniqueId val="{00000006-6BE3-4E4C-87EA-FC16269CF16C}"/>
              </c:ext>
            </c:extLst>
          </c:dPt>
          <c:dPt>
            <c:idx val="10"/>
            <c:invertIfNegative val="0"/>
            <c:bubble3D val="0"/>
            <c:extLst>
              <c:ext xmlns:c16="http://schemas.microsoft.com/office/drawing/2014/chart" uri="{C3380CC4-5D6E-409C-BE32-E72D297353CC}">
                <c16:uniqueId val="{00000007-6BE3-4E4C-87EA-FC16269CF16C}"/>
              </c:ext>
            </c:extLst>
          </c:dPt>
          <c:dPt>
            <c:idx val="11"/>
            <c:invertIfNegative val="0"/>
            <c:bubble3D val="0"/>
            <c:extLst>
              <c:ext xmlns:c16="http://schemas.microsoft.com/office/drawing/2014/chart" uri="{C3380CC4-5D6E-409C-BE32-E72D297353CC}">
                <c16:uniqueId val="{00000008-6BE3-4E4C-87EA-FC16269CF16C}"/>
              </c:ext>
            </c:extLst>
          </c:dPt>
          <c:dPt>
            <c:idx val="12"/>
            <c:invertIfNegative val="0"/>
            <c:bubble3D val="0"/>
            <c:extLst>
              <c:ext xmlns:c16="http://schemas.microsoft.com/office/drawing/2014/chart" uri="{C3380CC4-5D6E-409C-BE32-E72D297353CC}">
                <c16:uniqueId val="{00000009-6BE3-4E4C-87EA-FC16269CF16C}"/>
              </c:ext>
            </c:extLst>
          </c:dPt>
          <c:dLbls>
            <c:spPr>
              <a:noFill/>
              <a:ln>
                <a:noFill/>
              </a:ln>
              <a:effectLst/>
            </c:spPr>
            <c:txPr>
              <a:bodyPr wrap="square" lIns="38100" tIns="19050" rIns="38100" bIns="19050" anchor="ctr">
                <a:spAutoFit/>
              </a:bodyPr>
              <a:lstStyle/>
              <a:p>
                <a:pPr>
                  <a:defRPr sz="800">
                    <a:latin typeface="Montserrat" panose="02000505000000020004" pitchFamily="2"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Hoja1!$A$2:$A$8</c:f>
              <c:strCache>
                <c:ptCount val="7"/>
                <c:pt idx="0">
                  <c:v>Política de devolución no clara</c:v>
                </c:pt>
                <c:pt idx="1">
                  <c:v>Poca variedad</c:v>
                </c:pt>
                <c:pt idx="2">
                  <c:v>Falta de asesoramiento</c:v>
                </c:pt>
                <c:pt idx="3">
                  <c:v>Falta de contacto con el empleado</c:v>
                </c:pt>
                <c:pt idx="4">
                  <c:v>Falta de empatía de los empleados</c:v>
                </c:pt>
                <c:pt idx="5">
                  <c:v>Sensación de falta de limpieza</c:v>
                </c:pt>
                <c:pt idx="6">
                  <c:v>Sensación de falta de orden</c:v>
                </c:pt>
              </c:strCache>
            </c:strRef>
          </c:cat>
          <c:val>
            <c:numRef>
              <c:f>Hoja1!$B$2:$B$8</c:f>
              <c:numCache>
                <c:formatCode>0"%"</c:formatCode>
                <c:ptCount val="7"/>
                <c:pt idx="0">
                  <c:v>60</c:v>
                </c:pt>
                <c:pt idx="1">
                  <c:v>40</c:v>
                </c:pt>
                <c:pt idx="2">
                  <c:v>20</c:v>
                </c:pt>
                <c:pt idx="3">
                  <c:v>20</c:v>
                </c:pt>
                <c:pt idx="4">
                  <c:v>20</c:v>
                </c:pt>
                <c:pt idx="5">
                  <c:v>20</c:v>
                </c:pt>
                <c:pt idx="6">
                  <c:v>20</c:v>
                </c:pt>
              </c:numCache>
            </c:numRef>
          </c:val>
          <c:extLst>
            <c:ext xmlns:c16="http://schemas.microsoft.com/office/drawing/2014/chart" uri="{C3380CC4-5D6E-409C-BE32-E72D297353CC}">
              <c16:uniqueId val="{0000000A-6BE3-4E4C-87EA-FC16269CF16C}"/>
            </c:ext>
          </c:extLst>
        </c:ser>
        <c:dLbls>
          <c:dLblPos val="outEnd"/>
          <c:showLegendKey val="0"/>
          <c:showVal val="1"/>
          <c:showCatName val="0"/>
          <c:showSerName val="0"/>
          <c:showPercent val="0"/>
          <c:showBubbleSize val="0"/>
        </c:dLbls>
        <c:gapWidth val="74"/>
        <c:axId val="383260544"/>
        <c:axId val="383262080"/>
      </c:barChart>
      <c:catAx>
        <c:axId val="383260544"/>
        <c:scaling>
          <c:orientation val="maxMin"/>
        </c:scaling>
        <c:delete val="0"/>
        <c:axPos val="l"/>
        <c:numFmt formatCode="General" sourceLinked="1"/>
        <c:majorTickMark val="out"/>
        <c:minorTickMark val="none"/>
        <c:tickLblPos val="nextTo"/>
        <c:spPr>
          <a:ln>
            <a:noFill/>
          </a:ln>
        </c:spPr>
        <c:txPr>
          <a:bodyPr/>
          <a:lstStyle/>
          <a:p>
            <a:pPr>
              <a:defRPr sz="800" b="1">
                <a:solidFill>
                  <a:schemeClr val="tx1">
                    <a:lumMod val="50000"/>
                    <a:lumOff val="50000"/>
                  </a:schemeClr>
                </a:solidFill>
                <a:latin typeface="Montserrat" panose="00000500000000000000" pitchFamily="2" charset="0"/>
              </a:defRPr>
            </a:pPr>
            <a:endParaRPr lang="es-ES"/>
          </a:p>
        </c:txPr>
        <c:crossAx val="383262080"/>
        <c:crosses val="autoZero"/>
        <c:auto val="1"/>
        <c:lblAlgn val="ctr"/>
        <c:lblOffset val="100"/>
        <c:noMultiLvlLbl val="0"/>
      </c:catAx>
      <c:valAx>
        <c:axId val="383262080"/>
        <c:scaling>
          <c:orientation val="minMax"/>
          <c:max val="100"/>
        </c:scaling>
        <c:delete val="1"/>
        <c:axPos val="t"/>
        <c:numFmt formatCode="0&quot;%&quot;" sourceLinked="1"/>
        <c:majorTickMark val="out"/>
        <c:minorTickMark val="none"/>
        <c:tickLblPos val="nextTo"/>
        <c:crossAx val="383260544"/>
        <c:crosses val="autoZero"/>
        <c:crossBetween val="between"/>
      </c:valAx>
    </c:plotArea>
    <c:plotVisOnly val="1"/>
    <c:dispBlanksAs val="gap"/>
    <c:showDLblsOverMax val="0"/>
  </c:chart>
  <c:txPr>
    <a:bodyPr/>
    <a:lstStyle/>
    <a:p>
      <a:pPr>
        <a:defRPr sz="1600">
          <a:solidFill>
            <a:schemeClr val="tx1">
              <a:lumMod val="65000"/>
              <a:lumOff val="35000"/>
            </a:schemeClr>
          </a:solidFill>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9135765493871E-2"/>
          <c:y val="7.9830669834749943E-2"/>
          <c:w val="0.96098825109659458"/>
          <c:h val="0.60755368426827216"/>
        </c:manualLayout>
      </c:layout>
      <c:barChart>
        <c:barDir val="col"/>
        <c:grouping val="clustered"/>
        <c:varyColors val="0"/>
        <c:ser>
          <c:idx val="0"/>
          <c:order val="0"/>
          <c:tx>
            <c:strRef>
              <c:f>Hoja1!$B$1</c:f>
              <c:strCache>
                <c:ptCount val="1"/>
                <c:pt idx="0">
                  <c:v>Global Navidades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Amabilidad</c:v>
                </c:pt>
                <c:pt idx="1">
                  <c:v>Conocimiento</c:v>
                </c:pt>
                <c:pt idx="2">
                  <c:v>Limpieza</c:v>
                </c:pt>
                <c:pt idx="3">
                  <c:v>Venta Complementaria</c:v>
                </c:pt>
              </c:strCache>
            </c:strRef>
          </c:cat>
          <c:val>
            <c:numRef>
              <c:f>Hoja1!$B$2:$B$5</c:f>
              <c:numCache>
                <c:formatCode>0</c:formatCode>
                <c:ptCount val="4"/>
                <c:pt idx="0">
                  <c:v>89.6</c:v>
                </c:pt>
                <c:pt idx="1">
                  <c:v>72</c:v>
                </c:pt>
                <c:pt idx="2">
                  <c:v>91.9</c:v>
                </c:pt>
                <c:pt idx="3">
                  <c:v>24</c:v>
                </c:pt>
              </c:numCache>
            </c:numRef>
          </c:val>
          <c:extLst>
            <c:ext xmlns:c16="http://schemas.microsoft.com/office/drawing/2014/chart" uri="{C3380CC4-5D6E-409C-BE32-E72D297353CC}">
              <c16:uniqueId val="{00000000-875C-4EED-9E2E-661C85CE71C8}"/>
            </c:ext>
          </c:extLst>
        </c:ser>
        <c:ser>
          <c:idx val="1"/>
          <c:order val="1"/>
          <c:tx>
            <c:strRef>
              <c:f>Hoja1!$C$1</c:f>
              <c:strCache>
                <c:ptCount val="1"/>
                <c:pt idx="0">
                  <c:v>Global  enero</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Amabilidad</c:v>
                </c:pt>
                <c:pt idx="1">
                  <c:v>Conocimiento</c:v>
                </c:pt>
                <c:pt idx="2">
                  <c:v>Limpieza</c:v>
                </c:pt>
                <c:pt idx="3">
                  <c:v>Venta Complementaria</c:v>
                </c:pt>
              </c:strCache>
            </c:strRef>
          </c:cat>
          <c:val>
            <c:numRef>
              <c:f>Hoja1!$C$2:$C$5</c:f>
              <c:numCache>
                <c:formatCode>0</c:formatCode>
                <c:ptCount val="4"/>
                <c:pt idx="0">
                  <c:v>96</c:v>
                </c:pt>
                <c:pt idx="1">
                  <c:v>72</c:v>
                </c:pt>
                <c:pt idx="2">
                  <c:v>89</c:v>
                </c:pt>
                <c:pt idx="3">
                  <c:v>12</c:v>
                </c:pt>
              </c:numCache>
            </c:numRef>
          </c:val>
          <c:extLst>
            <c:ext xmlns:c16="http://schemas.microsoft.com/office/drawing/2014/chart" uri="{C3380CC4-5D6E-409C-BE32-E72D297353CC}">
              <c16:uniqueId val="{00000001-875C-4EED-9E2E-661C85CE71C8}"/>
            </c:ext>
          </c:extLst>
        </c:ser>
        <c:ser>
          <c:idx val="2"/>
          <c:order val="2"/>
          <c:tx>
            <c:strRef>
              <c:f>Hoja1!$D$1</c:f>
              <c:strCache>
                <c:ptCount val="1"/>
                <c:pt idx="0">
                  <c:v>Global  Año</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3-875C-4EED-9E2E-661C85CE71C8}"/>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Amabilidad</c:v>
                </c:pt>
                <c:pt idx="1">
                  <c:v>Conocimiento</c:v>
                </c:pt>
                <c:pt idx="2">
                  <c:v>Limpieza</c:v>
                </c:pt>
                <c:pt idx="3">
                  <c:v>Venta Complementaria</c:v>
                </c:pt>
              </c:strCache>
            </c:strRef>
          </c:cat>
          <c:val>
            <c:numRef>
              <c:f>Hoja1!$D$2:$D$5</c:f>
              <c:numCache>
                <c:formatCode>0</c:formatCode>
                <c:ptCount val="4"/>
                <c:pt idx="0">
                  <c:v>92.8</c:v>
                </c:pt>
                <c:pt idx="1">
                  <c:v>72</c:v>
                </c:pt>
                <c:pt idx="2">
                  <c:v>90.5</c:v>
                </c:pt>
                <c:pt idx="3">
                  <c:v>18</c:v>
                </c:pt>
              </c:numCache>
            </c:numRef>
          </c:val>
          <c:extLst>
            <c:ext xmlns:c16="http://schemas.microsoft.com/office/drawing/2014/chart" uri="{C3380CC4-5D6E-409C-BE32-E72D297353CC}">
              <c16:uniqueId val="{00000004-875C-4EED-9E2E-661C85CE71C8}"/>
            </c:ext>
          </c:extLst>
        </c:ser>
        <c:dLbls>
          <c:dLblPos val="outEnd"/>
          <c:showLegendKey val="0"/>
          <c:showVal val="1"/>
          <c:showCatName val="0"/>
          <c:showSerName val="0"/>
          <c:showPercent val="0"/>
          <c:showBubbleSize val="0"/>
        </c:dLbls>
        <c:gapWidth val="219"/>
        <c:overlap val="-27"/>
        <c:axId val="518598960"/>
        <c:axId val="518594040"/>
      </c:barChart>
      <c:catAx>
        <c:axId val="5185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518594040"/>
        <c:crosses val="autoZero"/>
        <c:auto val="1"/>
        <c:lblAlgn val="ctr"/>
        <c:lblOffset val="100"/>
        <c:noMultiLvlLbl val="0"/>
      </c:catAx>
      <c:valAx>
        <c:axId val="518594040"/>
        <c:scaling>
          <c:orientation val="minMax"/>
        </c:scaling>
        <c:delete val="1"/>
        <c:axPos val="l"/>
        <c:numFmt formatCode="0" sourceLinked="1"/>
        <c:majorTickMark val="none"/>
        <c:minorTickMark val="none"/>
        <c:tickLblPos val="nextTo"/>
        <c:crossAx val="51859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panose="02000505000000020004" pitchFamily="2"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Global Navidades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Llamada</c:v>
                </c:pt>
                <c:pt idx="1">
                  <c:v>Escaparate</c:v>
                </c:pt>
                <c:pt idx="2">
                  <c:v>Entrada</c:v>
                </c:pt>
                <c:pt idx="3">
                  <c:v>Descubrimiento</c:v>
                </c:pt>
                <c:pt idx="4">
                  <c:v>Argumentación</c:v>
                </c:pt>
                <c:pt idx="5">
                  <c:v>Cierre de venta</c:v>
                </c:pt>
                <c:pt idx="6">
                  <c:v>Pase por caja</c:v>
                </c:pt>
                <c:pt idx="7">
                  <c:v>Devolución</c:v>
                </c:pt>
              </c:strCache>
            </c:strRef>
          </c:cat>
          <c:val>
            <c:numRef>
              <c:f>Hoja1!$B$2:$B$9</c:f>
              <c:numCache>
                <c:formatCode>0</c:formatCode>
                <c:ptCount val="8"/>
                <c:pt idx="0">
                  <c:v>84.06</c:v>
                </c:pt>
                <c:pt idx="1">
                  <c:v>88</c:v>
                </c:pt>
                <c:pt idx="2">
                  <c:v>73.8</c:v>
                </c:pt>
                <c:pt idx="3">
                  <c:v>78.8</c:v>
                </c:pt>
                <c:pt idx="4">
                  <c:v>57.1</c:v>
                </c:pt>
                <c:pt idx="5">
                  <c:v>74</c:v>
                </c:pt>
                <c:pt idx="6">
                  <c:v>66.2</c:v>
                </c:pt>
                <c:pt idx="7">
                  <c:v>73.5</c:v>
                </c:pt>
              </c:numCache>
            </c:numRef>
          </c:val>
          <c:extLst>
            <c:ext xmlns:c16="http://schemas.microsoft.com/office/drawing/2014/chart" uri="{C3380CC4-5D6E-409C-BE32-E72D297353CC}">
              <c16:uniqueId val="{00000000-CA07-4645-89CC-54F16A5B4923}"/>
            </c:ext>
          </c:extLst>
        </c:ser>
        <c:ser>
          <c:idx val="1"/>
          <c:order val="1"/>
          <c:tx>
            <c:strRef>
              <c:f>Hoja1!$C$1</c:f>
              <c:strCache>
                <c:ptCount val="1"/>
                <c:pt idx="0">
                  <c:v>Global enero</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Llamada</c:v>
                </c:pt>
                <c:pt idx="1">
                  <c:v>Escaparate</c:v>
                </c:pt>
                <c:pt idx="2">
                  <c:v>Entrada</c:v>
                </c:pt>
                <c:pt idx="3">
                  <c:v>Descubrimiento</c:v>
                </c:pt>
                <c:pt idx="4">
                  <c:v>Argumentación</c:v>
                </c:pt>
                <c:pt idx="5">
                  <c:v>Cierre de venta</c:v>
                </c:pt>
                <c:pt idx="6">
                  <c:v>Pase por caja</c:v>
                </c:pt>
                <c:pt idx="7">
                  <c:v>Devolución</c:v>
                </c:pt>
              </c:strCache>
            </c:strRef>
          </c:cat>
          <c:val>
            <c:numRef>
              <c:f>Hoja1!$C$2:$C$9</c:f>
              <c:numCache>
                <c:formatCode>0</c:formatCode>
                <c:ptCount val="8"/>
                <c:pt idx="0">
                  <c:v>80</c:v>
                </c:pt>
                <c:pt idx="1">
                  <c:v>93</c:v>
                </c:pt>
                <c:pt idx="2">
                  <c:v>76.400000000000006</c:v>
                </c:pt>
                <c:pt idx="3">
                  <c:v>86.2</c:v>
                </c:pt>
                <c:pt idx="4">
                  <c:v>62.9</c:v>
                </c:pt>
                <c:pt idx="5">
                  <c:v>80</c:v>
                </c:pt>
                <c:pt idx="6">
                  <c:v>66.3</c:v>
                </c:pt>
                <c:pt idx="7">
                  <c:v>80</c:v>
                </c:pt>
              </c:numCache>
            </c:numRef>
          </c:val>
          <c:extLst>
            <c:ext xmlns:c16="http://schemas.microsoft.com/office/drawing/2014/chart" uri="{C3380CC4-5D6E-409C-BE32-E72D297353CC}">
              <c16:uniqueId val="{00000001-CA07-4645-89CC-54F16A5B4923}"/>
            </c:ext>
          </c:extLst>
        </c:ser>
        <c:ser>
          <c:idx val="2"/>
          <c:order val="2"/>
          <c:tx>
            <c:strRef>
              <c:f>Hoja1!$D$1</c:f>
              <c:strCache>
                <c:ptCount val="1"/>
                <c:pt idx="0">
                  <c:v>Global</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8-CA07-4645-89CC-54F16A5B4923}"/>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Hoja1!$A$2:$A$9</c:f>
              <c:strCache>
                <c:ptCount val="8"/>
                <c:pt idx="0">
                  <c:v>Llamada</c:v>
                </c:pt>
                <c:pt idx="1">
                  <c:v>Escaparate</c:v>
                </c:pt>
                <c:pt idx="2">
                  <c:v>Entrada</c:v>
                </c:pt>
                <c:pt idx="3">
                  <c:v>Descubrimiento</c:v>
                </c:pt>
                <c:pt idx="4">
                  <c:v>Argumentación</c:v>
                </c:pt>
                <c:pt idx="5">
                  <c:v>Cierre de venta</c:v>
                </c:pt>
                <c:pt idx="6">
                  <c:v>Pase por caja</c:v>
                </c:pt>
                <c:pt idx="7">
                  <c:v>Devolución</c:v>
                </c:pt>
              </c:strCache>
            </c:strRef>
          </c:cat>
          <c:val>
            <c:numRef>
              <c:f>Hoja1!$D$2:$D$9</c:f>
              <c:numCache>
                <c:formatCode>0</c:formatCode>
                <c:ptCount val="8"/>
                <c:pt idx="0">
                  <c:v>82.3</c:v>
                </c:pt>
                <c:pt idx="1">
                  <c:v>90.5</c:v>
                </c:pt>
                <c:pt idx="2">
                  <c:v>75.099999999999994</c:v>
                </c:pt>
                <c:pt idx="3">
                  <c:v>82.5</c:v>
                </c:pt>
                <c:pt idx="4">
                  <c:v>60</c:v>
                </c:pt>
                <c:pt idx="5">
                  <c:v>77</c:v>
                </c:pt>
                <c:pt idx="6">
                  <c:v>66.2</c:v>
                </c:pt>
                <c:pt idx="7">
                  <c:v>76.8</c:v>
                </c:pt>
              </c:numCache>
            </c:numRef>
          </c:val>
          <c:extLst>
            <c:ext xmlns:c16="http://schemas.microsoft.com/office/drawing/2014/chart" uri="{C3380CC4-5D6E-409C-BE32-E72D297353CC}">
              <c16:uniqueId val="{00000003-CA07-4645-89CC-54F16A5B4923}"/>
            </c:ext>
          </c:extLst>
        </c:ser>
        <c:dLbls>
          <c:dLblPos val="outEnd"/>
          <c:showLegendKey val="0"/>
          <c:showVal val="1"/>
          <c:showCatName val="0"/>
          <c:showSerName val="0"/>
          <c:showPercent val="0"/>
          <c:showBubbleSize val="0"/>
        </c:dLbls>
        <c:gapWidth val="219"/>
        <c:overlap val="-27"/>
        <c:axId val="518598960"/>
        <c:axId val="518594040"/>
      </c:barChart>
      <c:catAx>
        <c:axId val="5185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518594040"/>
        <c:crosses val="autoZero"/>
        <c:auto val="1"/>
        <c:lblAlgn val="ctr"/>
        <c:lblOffset val="100"/>
        <c:noMultiLvlLbl val="0"/>
      </c:catAx>
      <c:valAx>
        <c:axId val="518594040"/>
        <c:scaling>
          <c:orientation val="minMax"/>
        </c:scaling>
        <c:delete val="1"/>
        <c:axPos val="l"/>
        <c:numFmt formatCode="0" sourceLinked="1"/>
        <c:majorTickMark val="none"/>
        <c:minorTickMark val="none"/>
        <c:tickLblPos val="nextTo"/>
        <c:crossAx val="51859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panose="02000505000000020004" pitchFamily="2"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946680180357"/>
          <c:y val="5.9037746808339772E-2"/>
          <c:w val="0.60505331981964305"/>
          <c:h val="0.55870681001968092"/>
        </c:manualLayout>
      </c:layout>
      <c:barChart>
        <c:barDir val="bar"/>
        <c:grouping val="clustered"/>
        <c:varyColors val="0"/>
        <c:ser>
          <c:idx val="0"/>
          <c:order val="0"/>
          <c:tx>
            <c:strRef>
              <c:f>Hoja1!$B$1</c:f>
              <c:strCache>
                <c:ptCount val="1"/>
                <c:pt idx="0">
                  <c:v>Global Navidades</c:v>
                </c:pt>
              </c:strCache>
            </c:strRef>
          </c:tx>
          <c:spPr>
            <a:solidFill>
              <a:schemeClr val="bg1">
                <a:lumMod val="85000"/>
              </a:schemeClr>
            </a:solidFill>
            <a:ln>
              <a:noFill/>
            </a:ln>
          </c:spPr>
          <c:invertIfNegative val="0"/>
          <c:dPt>
            <c:idx val="1"/>
            <c:invertIfNegative val="0"/>
            <c:bubble3D val="0"/>
            <c:spPr>
              <a:solidFill>
                <a:schemeClr val="bg1">
                  <a:lumMod val="85000"/>
                </a:schemeClr>
              </a:solidFill>
              <a:ln w="28575">
                <a:noFill/>
              </a:ln>
            </c:spPr>
            <c:extLst>
              <c:ext xmlns:c16="http://schemas.microsoft.com/office/drawing/2014/chart" uri="{C3380CC4-5D6E-409C-BE32-E72D297353CC}">
                <c16:uniqueId val="{00000001-FC47-4914-9CA7-56CA5962CAD9}"/>
              </c:ext>
            </c:extLst>
          </c:dPt>
          <c:dPt>
            <c:idx val="5"/>
            <c:invertIfNegative val="0"/>
            <c:bubble3D val="0"/>
            <c:extLst>
              <c:ext xmlns:c16="http://schemas.microsoft.com/office/drawing/2014/chart" uri="{C3380CC4-5D6E-409C-BE32-E72D297353CC}">
                <c16:uniqueId val="{00000002-FC47-4914-9CA7-56CA5962CAD9}"/>
              </c:ext>
            </c:extLst>
          </c:dPt>
          <c:dPt>
            <c:idx val="6"/>
            <c:invertIfNegative val="0"/>
            <c:bubble3D val="0"/>
            <c:extLst>
              <c:ext xmlns:c16="http://schemas.microsoft.com/office/drawing/2014/chart" uri="{C3380CC4-5D6E-409C-BE32-E72D297353CC}">
                <c16:uniqueId val="{00000003-FC47-4914-9CA7-56CA5962CAD9}"/>
              </c:ext>
            </c:extLst>
          </c:dPt>
          <c:dPt>
            <c:idx val="7"/>
            <c:invertIfNegative val="0"/>
            <c:bubble3D val="0"/>
            <c:extLst>
              <c:ext xmlns:c16="http://schemas.microsoft.com/office/drawing/2014/chart" uri="{C3380CC4-5D6E-409C-BE32-E72D297353CC}">
                <c16:uniqueId val="{00000004-FC47-4914-9CA7-56CA5962CAD9}"/>
              </c:ext>
            </c:extLst>
          </c:dPt>
          <c:dPt>
            <c:idx val="8"/>
            <c:invertIfNegative val="0"/>
            <c:bubble3D val="0"/>
            <c:extLst>
              <c:ext xmlns:c16="http://schemas.microsoft.com/office/drawing/2014/chart" uri="{C3380CC4-5D6E-409C-BE32-E72D297353CC}">
                <c16:uniqueId val="{00000005-FC47-4914-9CA7-56CA5962CAD9}"/>
              </c:ext>
            </c:extLst>
          </c:dPt>
          <c:dPt>
            <c:idx val="9"/>
            <c:invertIfNegative val="0"/>
            <c:bubble3D val="0"/>
            <c:extLst>
              <c:ext xmlns:c16="http://schemas.microsoft.com/office/drawing/2014/chart" uri="{C3380CC4-5D6E-409C-BE32-E72D297353CC}">
                <c16:uniqueId val="{00000006-FC47-4914-9CA7-56CA5962CAD9}"/>
              </c:ext>
            </c:extLst>
          </c:dPt>
          <c:dPt>
            <c:idx val="10"/>
            <c:invertIfNegative val="0"/>
            <c:bubble3D val="0"/>
            <c:extLst>
              <c:ext xmlns:c16="http://schemas.microsoft.com/office/drawing/2014/chart" uri="{C3380CC4-5D6E-409C-BE32-E72D297353CC}">
                <c16:uniqueId val="{00000007-FC47-4914-9CA7-56CA5962CAD9}"/>
              </c:ext>
            </c:extLst>
          </c:dPt>
          <c:dPt>
            <c:idx val="11"/>
            <c:invertIfNegative val="0"/>
            <c:bubble3D val="0"/>
            <c:extLst>
              <c:ext xmlns:c16="http://schemas.microsoft.com/office/drawing/2014/chart" uri="{C3380CC4-5D6E-409C-BE32-E72D297353CC}">
                <c16:uniqueId val="{00000008-FC47-4914-9CA7-56CA5962CAD9}"/>
              </c:ext>
            </c:extLst>
          </c:dPt>
          <c:dPt>
            <c:idx val="12"/>
            <c:invertIfNegative val="0"/>
            <c:bubble3D val="0"/>
            <c:extLst>
              <c:ext xmlns:c16="http://schemas.microsoft.com/office/drawing/2014/chart" uri="{C3380CC4-5D6E-409C-BE32-E72D297353CC}">
                <c16:uniqueId val="{00000009-FC47-4914-9CA7-56CA5962CAD9}"/>
              </c:ext>
            </c:extLst>
          </c:dPt>
          <c:dLbls>
            <c:spPr>
              <a:noFill/>
              <a:ln>
                <a:noFill/>
              </a:ln>
              <a:effectLst/>
            </c:spPr>
            <c:txPr>
              <a:bodyPr wrap="square" lIns="38100" tIns="19050" rIns="38100" bIns="19050" anchor="ctr">
                <a:spAutoFit/>
              </a:bodyPr>
              <a:lstStyle/>
              <a:p>
                <a:pPr>
                  <a:defRPr sz="800">
                    <a:latin typeface="Montserrat" panose="02000505000000020004" pitchFamily="2"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Ausencia de Le atiende X</c:v>
                </c:pt>
                <c:pt idx="1">
                  <c:v>Ausencia de En qué puedo ayudarle</c:v>
                </c:pt>
                <c:pt idx="2">
                  <c:v>Ausencia de nombre de librería X</c:v>
                </c:pt>
              </c:strCache>
            </c:strRef>
          </c:cat>
          <c:val>
            <c:numRef>
              <c:f>Hoja1!$B$2:$B$4</c:f>
              <c:numCache>
                <c:formatCode>0"%"</c:formatCode>
                <c:ptCount val="3"/>
                <c:pt idx="0">
                  <c:v>100</c:v>
                </c:pt>
                <c:pt idx="1">
                  <c:v>60</c:v>
                </c:pt>
                <c:pt idx="2">
                  <c:v>20</c:v>
                </c:pt>
              </c:numCache>
            </c:numRef>
          </c:val>
          <c:extLst>
            <c:ext xmlns:c16="http://schemas.microsoft.com/office/drawing/2014/chart" uri="{C3380CC4-5D6E-409C-BE32-E72D297353CC}">
              <c16:uniqueId val="{0000000A-FC47-4914-9CA7-56CA5962CAD9}"/>
            </c:ext>
          </c:extLst>
        </c:ser>
        <c:ser>
          <c:idx val="1"/>
          <c:order val="1"/>
          <c:tx>
            <c:strRef>
              <c:f>Hoja1!$C$1</c:f>
              <c:strCache>
                <c:ptCount val="1"/>
                <c:pt idx="0">
                  <c:v>Global enero</c:v>
                </c:pt>
              </c:strCache>
            </c:strRef>
          </c:tx>
          <c:spPr>
            <a:solidFill>
              <a:schemeClr val="bg1">
                <a:lumMod val="50000"/>
              </a:schemeClr>
            </a:solidFill>
          </c:spPr>
          <c:invertIfNegative val="0"/>
          <c:dLbls>
            <c:spPr>
              <a:noFill/>
              <a:ln>
                <a:noFill/>
              </a:ln>
              <a:effectLst/>
            </c:spPr>
            <c:txPr>
              <a:bodyPr wrap="square" lIns="38100" tIns="19050" rIns="38100" bIns="19050" anchor="ctr">
                <a:spAutoFit/>
              </a:bodyPr>
              <a:lstStyle/>
              <a:p>
                <a:pPr>
                  <a:defRPr sz="900">
                    <a:latin typeface="Montserrat" panose="02000505000000020004" pitchFamily="2"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Ausencia de Le atiende X</c:v>
                </c:pt>
                <c:pt idx="1">
                  <c:v>Ausencia de En qué puedo ayudarle</c:v>
                </c:pt>
                <c:pt idx="2">
                  <c:v>Ausencia de nombre de librería X</c:v>
                </c:pt>
              </c:strCache>
            </c:strRef>
          </c:cat>
          <c:val>
            <c:numRef>
              <c:f>Hoja1!$C$2:$C$4</c:f>
              <c:numCache>
                <c:formatCode>0"%"</c:formatCode>
                <c:ptCount val="3"/>
                <c:pt idx="0">
                  <c:v>91.7</c:v>
                </c:pt>
                <c:pt idx="1">
                  <c:v>41.7</c:v>
                </c:pt>
                <c:pt idx="2">
                  <c:v>33.33</c:v>
                </c:pt>
              </c:numCache>
            </c:numRef>
          </c:val>
          <c:extLst>
            <c:ext xmlns:c16="http://schemas.microsoft.com/office/drawing/2014/chart" uri="{C3380CC4-5D6E-409C-BE32-E72D297353CC}">
              <c16:uniqueId val="{0000000B-FC47-4914-9CA7-56CA5962CAD9}"/>
            </c:ext>
          </c:extLst>
        </c:ser>
        <c:ser>
          <c:idx val="2"/>
          <c:order val="2"/>
          <c:tx>
            <c:strRef>
              <c:f>Hoja1!$D$1</c:f>
              <c:strCache>
                <c:ptCount val="1"/>
                <c:pt idx="0">
                  <c:v>Global</c:v>
                </c:pt>
              </c:strCache>
            </c:strRef>
          </c:tx>
          <c:invertIfNegative val="0"/>
          <c:dLbls>
            <c:spPr>
              <a:noFill/>
              <a:ln>
                <a:noFill/>
              </a:ln>
              <a:effectLst/>
            </c:spPr>
            <c:txPr>
              <a:bodyPr wrap="square" lIns="38100" tIns="19050" rIns="38100" bIns="19050" anchor="ctr">
                <a:spAutoFit/>
              </a:bodyPr>
              <a:lstStyle/>
              <a:p>
                <a:pPr>
                  <a:defRPr sz="800">
                    <a:latin typeface="Montserrat" panose="02000505000000020004" pitchFamily="2"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Ausencia de Le atiende X</c:v>
                </c:pt>
                <c:pt idx="1">
                  <c:v>Ausencia de En qué puedo ayudarle</c:v>
                </c:pt>
                <c:pt idx="2">
                  <c:v>Ausencia de nombre de librería X</c:v>
                </c:pt>
              </c:strCache>
            </c:strRef>
          </c:cat>
          <c:val>
            <c:numRef>
              <c:f>Hoja1!$D$2:$D$4</c:f>
              <c:numCache>
                <c:formatCode>0"%"</c:formatCode>
                <c:ptCount val="3"/>
                <c:pt idx="0">
                  <c:v>91.3</c:v>
                </c:pt>
                <c:pt idx="1">
                  <c:v>47.83</c:v>
                </c:pt>
                <c:pt idx="2">
                  <c:v>26.09</c:v>
                </c:pt>
              </c:numCache>
            </c:numRef>
          </c:val>
          <c:extLst>
            <c:ext xmlns:c16="http://schemas.microsoft.com/office/drawing/2014/chart" uri="{C3380CC4-5D6E-409C-BE32-E72D297353CC}">
              <c16:uniqueId val="{0000000D-FC47-4914-9CA7-56CA5962CAD9}"/>
            </c:ext>
          </c:extLst>
        </c:ser>
        <c:dLbls>
          <c:dLblPos val="outEnd"/>
          <c:showLegendKey val="0"/>
          <c:showVal val="1"/>
          <c:showCatName val="0"/>
          <c:showSerName val="0"/>
          <c:showPercent val="0"/>
          <c:showBubbleSize val="0"/>
        </c:dLbls>
        <c:gapWidth val="74"/>
        <c:axId val="383260544"/>
        <c:axId val="383262080"/>
      </c:barChart>
      <c:catAx>
        <c:axId val="383260544"/>
        <c:scaling>
          <c:orientation val="maxMin"/>
        </c:scaling>
        <c:delete val="0"/>
        <c:axPos val="l"/>
        <c:numFmt formatCode="General" sourceLinked="1"/>
        <c:majorTickMark val="out"/>
        <c:minorTickMark val="none"/>
        <c:tickLblPos val="nextTo"/>
        <c:spPr>
          <a:ln>
            <a:noFill/>
          </a:ln>
        </c:spPr>
        <c:txPr>
          <a:bodyPr/>
          <a:lstStyle/>
          <a:p>
            <a:pPr>
              <a:defRPr sz="700" b="1">
                <a:solidFill>
                  <a:schemeClr val="tx1">
                    <a:lumMod val="50000"/>
                    <a:lumOff val="50000"/>
                  </a:schemeClr>
                </a:solidFill>
                <a:latin typeface="Montserrat" panose="00000500000000000000" pitchFamily="2" charset="0"/>
              </a:defRPr>
            </a:pPr>
            <a:endParaRPr lang="es-ES"/>
          </a:p>
        </c:txPr>
        <c:crossAx val="383262080"/>
        <c:crosses val="autoZero"/>
        <c:auto val="1"/>
        <c:lblAlgn val="ctr"/>
        <c:lblOffset val="100"/>
        <c:noMultiLvlLbl val="0"/>
      </c:catAx>
      <c:valAx>
        <c:axId val="383262080"/>
        <c:scaling>
          <c:orientation val="minMax"/>
          <c:max val="100"/>
        </c:scaling>
        <c:delete val="1"/>
        <c:axPos val="t"/>
        <c:numFmt formatCode="0&quot;%&quot;" sourceLinked="1"/>
        <c:majorTickMark val="out"/>
        <c:minorTickMark val="none"/>
        <c:tickLblPos val="nextTo"/>
        <c:crossAx val="383260544"/>
        <c:crosses val="autoZero"/>
        <c:crossBetween val="between"/>
      </c:valAx>
    </c:plotArea>
    <c:plotVisOnly val="1"/>
    <c:dispBlanksAs val="gap"/>
    <c:showDLblsOverMax val="0"/>
  </c:chart>
  <c:txPr>
    <a:bodyPr/>
    <a:lstStyle/>
    <a:p>
      <a:pPr>
        <a:defRPr sz="1600">
          <a:solidFill>
            <a:schemeClr val="tx1">
              <a:lumMod val="65000"/>
              <a:lumOff val="35000"/>
            </a:schemeClr>
          </a:solidFill>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0477333007634"/>
          <c:y val="7.1508304394523159E-2"/>
          <c:w val="0.61780644933637263"/>
          <c:h val="0.92134086516602454"/>
        </c:manualLayout>
      </c:layout>
      <c:barChart>
        <c:barDir val="bar"/>
        <c:grouping val="clustered"/>
        <c:varyColors val="0"/>
        <c:ser>
          <c:idx val="0"/>
          <c:order val="0"/>
          <c:tx>
            <c:strRef>
              <c:f>Feuil1!$B$1</c:f>
              <c:strCache>
                <c:ptCount val="1"/>
                <c:pt idx="0">
                  <c:v>score</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Feuil1!$A$2:$A$20</c:f>
              <c:strCache>
                <c:ptCount val="19"/>
                <c:pt idx="0">
                  <c:v>Sevilla 2</c:v>
                </c:pt>
                <c:pt idx="1">
                  <c:v>Alicante</c:v>
                </c:pt>
                <c:pt idx="2">
                  <c:v>Madrid 3</c:v>
                </c:pt>
                <c:pt idx="3">
                  <c:v>Madrid 1</c:v>
                </c:pt>
                <c:pt idx="4">
                  <c:v>Madrid 4</c:v>
                </c:pt>
                <c:pt idx="5">
                  <c:v>Bizkaia</c:v>
                </c:pt>
                <c:pt idx="6">
                  <c:v>Barcelona</c:v>
                </c:pt>
                <c:pt idx="7">
                  <c:v>Sevilla 3</c:v>
                </c:pt>
                <c:pt idx="8">
                  <c:v>Madrid 5</c:v>
                </c:pt>
                <c:pt idx="9">
                  <c:v>Burgos</c:v>
                </c:pt>
                <c:pt idx="10">
                  <c:v>Zaragoza</c:v>
                </c:pt>
                <c:pt idx="11">
                  <c:v>Sevilla 1</c:v>
                </c:pt>
                <c:pt idx="12">
                  <c:v>Albacete</c:v>
                </c:pt>
                <c:pt idx="13">
                  <c:v>Segovia</c:v>
                </c:pt>
                <c:pt idx="14">
                  <c:v>Valencia 1</c:v>
                </c:pt>
                <c:pt idx="15">
                  <c:v>Valencia 2</c:v>
                </c:pt>
                <c:pt idx="16">
                  <c:v>Valencia 3</c:v>
                </c:pt>
                <c:pt idx="17">
                  <c:v>A Coruña 1</c:v>
                </c:pt>
                <c:pt idx="18">
                  <c:v>Valencia 4</c:v>
                </c:pt>
              </c:strCache>
            </c:strRef>
          </c:cat>
          <c:val>
            <c:numRef>
              <c:f>Feuil1!$B$2:$B$20</c:f>
              <c:numCache>
                <c:formatCode>0</c:formatCode>
                <c:ptCount val="19"/>
                <c:pt idx="0">
                  <c:v>70.940170940170944</c:v>
                </c:pt>
                <c:pt idx="1">
                  <c:v>71.186440677966104</c:v>
                </c:pt>
                <c:pt idx="2">
                  <c:v>73.275862068965523</c:v>
                </c:pt>
                <c:pt idx="3">
                  <c:v>73.728813559322035</c:v>
                </c:pt>
                <c:pt idx="4">
                  <c:v>74.576271186440678</c:v>
                </c:pt>
                <c:pt idx="5">
                  <c:v>75.213675213675216</c:v>
                </c:pt>
                <c:pt idx="6">
                  <c:v>76.724137931034477</c:v>
                </c:pt>
                <c:pt idx="7">
                  <c:v>76.92307692307692</c:v>
                </c:pt>
                <c:pt idx="8">
                  <c:v>78.813559322033896</c:v>
                </c:pt>
                <c:pt idx="9">
                  <c:v>82.051282051282058</c:v>
                </c:pt>
                <c:pt idx="10">
                  <c:v>82.051282051282058</c:v>
                </c:pt>
                <c:pt idx="11">
                  <c:v>82.20338983050847</c:v>
                </c:pt>
                <c:pt idx="12">
                  <c:v>82.20338983050847</c:v>
                </c:pt>
                <c:pt idx="13">
                  <c:v>82.20338983050847</c:v>
                </c:pt>
                <c:pt idx="14">
                  <c:v>82.758620689655174</c:v>
                </c:pt>
                <c:pt idx="15">
                  <c:v>82.90598290598291</c:v>
                </c:pt>
                <c:pt idx="16">
                  <c:v>83.898305084745758</c:v>
                </c:pt>
                <c:pt idx="17">
                  <c:v>84.745762711864401</c:v>
                </c:pt>
                <c:pt idx="18">
                  <c:v>86.324786324786331</c:v>
                </c:pt>
              </c:numCache>
            </c:numRef>
          </c:val>
          <c:extLst>
            <c:ext xmlns:c16="http://schemas.microsoft.com/office/drawing/2014/chart" uri="{C3380CC4-5D6E-409C-BE32-E72D297353CC}">
              <c16:uniqueId val="{00000000-CEE1-4444-AD2E-9BA0E5B81731}"/>
            </c:ext>
          </c:extLst>
        </c:ser>
        <c:dLbls>
          <c:showLegendKey val="0"/>
          <c:showVal val="0"/>
          <c:showCatName val="0"/>
          <c:showSerName val="0"/>
          <c:showPercent val="0"/>
          <c:showBubbleSize val="0"/>
        </c:dLbls>
        <c:gapWidth val="50"/>
        <c:axId val="113964544"/>
        <c:axId val="115847552"/>
      </c:barChart>
      <c:catAx>
        <c:axId val="113964544"/>
        <c:scaling>
          <c:orientation val="minMax"/>
        </c:scaling>
        <c:delete val="0"/>
        <c:axPos val="l"/>
        <c:numFmt formatCode="General" sourceLinked="0"/>
        <c:majorTickMark val="out"/>
        <c:minorTickMark val="none"/>
        <c:tickLblPos val="nextTo"/>
        <c:txPr>
          <a:bodyPr rot="0" vert="horz"/>
          <a:lstStyle/>
          <a:p>
            <a:pPr>
              <a:defRPr sz="600"/>
            </a:pPr>
            <a:endParaRPr lang="es-ES"/>
          </a:p>
        </c:txPr>
        <c:crossAx val="115847552"/>
        <c:crosses val="autoZero"/>
        <c:auto val="1"/>
        <c:lblAlgn val="ctr"/>
        <c:lblOffset val="100"/>
        <c:noMultiLvlLbl val="0"/>
      </c:catAx>
      <c:valAx>
        <c:axId val="115847552"/>
        <c:scaling>
          <c:orientation val="minMax"/>
        </c:scaling>
        <c:delete val="1"/>
        <c:axPos val="b"/>
        <c:numFmt formatCode="0" sourceLinked="1"/>
        <c:majorTickMark val="out"/>
        <c:minorTickMark val="none"/>
        <c:tickLblPos val="none"/>
        <c:crossAx val="113964544"/>
        <c:crosses val="autoZero"/>
        <c:crossBetween val="between"/>
      </c:valAx>
    </c:plotArea>
    <c:plotVisOnly val="1"/>
    <c:dispBlanksAs val="gap"/>
    <c:showDLblsOverMax val="0"/>
  </c:chart>
  <c:txPr>
    <a:bodyPr/>
    <a:lstStyle/>
    <a:p>
      <a:pPr>
        <a:defRPr sz="800">
          <a:latin typeface="Montserrat" panose="00000500000000000000" pitchFamily="2"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48268679424399"/>
          <c:y val="2.5320668045135677E-2"/>
          <c:w val="0.56124224714625059"/>
          <c:h val="0.94935866390972867"/>
        </c:manualLayout>
      </c:layout>
      <c:barChart>
        <c:barDir val="bar"/>
        <c:grouping val="clustered"/>
        <c:varyColors val="0"/>
        <c:ser>
          <c:idx val="0"/>
          <c:order val="0"/>
          <c:tx>
            <c:strRef>
              <c:f>Feuil1!$B$1</c:f>
              <c:strCache>
                <c:ptCount val="1"/>
                <c:pt idx="0">
                  <c:v>Nota</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Madrid 2</c:v>
                </c:pt>
                <c:pt idx="1">
                  <c:v>Madrid 6</c:v>
                </c:pt>
                <c:pt idx="2">
                  <c:v>Navarra 2</c:v>
                </c:pt>
                <c:pt idx="3">
                  <c:v>Castellón</c:v>
                </c:pt>
                <c:pt idx="4">
                  <c:v>A Coruña 2</c:v>
                </c:pt>
                <c:pt idx="5">
                  <c:v>Navarra 1</c:v>
                </c:pt>
              </c:strCache>
            </c:strRef>
          </c:cat>
          <c:val>
            <c:numRef>
              <c:f>Feuil1!$B$2:$B$7</c:f>
              <c:numCache>
                <c:formatCode>0</c:formatCode>
                <c:ptCount val="6"/>
                <c:pt idx="0">
                  <c:v>68.644067796610173</c:v>
                </c:pt>
                <c:pt idx="1">
                  <c:v>66.666666666666671</c:v>
                </c:pt>
                <c:pt idx="2">
                  <c:v>65.254237288135599</c:v>
                </c:pt>
                <c:pt idx="3">
                  <c:v>58.974358974358971</c:v>
                </c:pt>
                <c:pt idx="4">
                  <c:v>52.991452991452988</c:v>
                </c:pt>
                <c:pt idx="5">
                  <c:v>46.610169491525426</c:v>
                </c:pt>
              </c:numCache>
            </c:numRef>
          </c:val>
          <c:extLst>
            <c:ext xmlns:c16="http://schemas.microsoft.com/office/drawing/2014/chart" uri="{C3380CC4-5D6E-409C-BE32-E72D297353CC}">
              <c16:uniqueId val="{00000000-D559-4F7A-AC69-77264A71244D}"/>
            </c:ext>
          </c:extLst>
        </c:ser>
        <c:dLbls>
          <c:showLegendKey val="0"/>
          <c:showVal val="0"/>
          <c:showCatName val="0"/>
          <c:showSerName val="0"/>
          <c:showPercent val="0"/>
          <c:showBubbleSize val="0"/>
        </c:dLbls>
        <c:gapWidth val="50"/>
        <c:axId val="125723776"/>
        <c:axId val="125725312"/>
      </c:barChart>
      <c:catAx>
        <c:axId val="125723776"/>
        <c:scaling>
          <c:orientation val="minMax"/>
        </c:scaling>
        <c:delete val="0"/>
        <c:axPos val="l"/>
        <c:numFmt formatCode="General" sourceLinked="0"/>
        <c:majorTickMark val="out"/>
        <c:minorTickMark val="none"/>
        <c:tickLblPos val="nextTo"/>
        <c:txPr>
          <a:bodyPr/>
          <a:lstStyle/>
          <a:p>
            <a:pPr>
              <a:defRPr sz="600"/>
            </a:pPr>
            <a:endParaRPr lang="es-ES"/>
          </a:p>
        </c:txPr>
        <c:crossAx val="125725312"/>
        <c:crosses val="autoZero"/>
        <c:auto val="1"/>
        <c:lblAlgn val="ctr"/>
        <c:lblOffset val="100"/>
        <c:noMultiLvlLbl val="0"/>
      </c:catAx>
      <c:valAx>
        <c:axId val="125725312"/>
        <c:scaling>
          <c:orientation val="minMax"/>
        </c:scaling>
        <c:delete val="1"/>
        <c:axPos val="b"/>
        <c:numFmt formatCode="0" sourceLinked="1"/>
        <c:majorTickMark val="out"/>
        <c:minorTickMark val="none"/>
        <c:tickLblPos val="none"/>
        <c:crossAx val="125723776"/>
        <c:crosses val="autoZero"/>
        <c:crossBetween val="between"/>
      </c:valAx>
    </c:plotArea>
    <c:plotVisOnly val="1"/>
    <c:dispBlanksAs val="gap"/>
    <c:showDLblsOverMax val="0"/>
  </c:chart>
  <c:txPr>
    <a:bodyPr/>
    <a:lstStyle/>
    <a:p>
      <a:pPr>
        <a:defRPr sz="800">
          <a:latin typeface="Montserrat" panose="00000500000000000000" pitchFamily="2" charset="0"/>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Global </c:v>
                </c:pt>
              </c:strCache>
            </c:strRef>
          </c:tx>
          <c:spPr>
            <a:solidFill>
              <a:schemeClr val="bg1">
                <a:lumMod val="85000"/>
              </a:schemeClr>
            </a:solidFill>
            <a:ln>
              <a:noFill/>
            </a:ln>
            <a:effectLst/>
          </c:spPr>
          <c:invertIfNegative val="0"/>
          <c:dPt>
            <c:idx val="0"/>
            <c:invertIfNegative val="0"/>
            <c:bubble3D val="0"/>
            <c:spPr>
              <a:solidFill>
                <a:srgbClr val="DC3A43"/>
              </a:solidFill>
              <a:ln>
                <a:noFill/>
              </a:ln>
              <a:effectLst/>
            </c:spPr>
            <c:extLst>
              <c:ext xmlns:c16="http://schemas.microsoft.com/office/drawing/2014/chart" uri="{C3380CC4-5D6E-409C-BE32-E72D297353CC}">
                <c16:uniqueId val="{0000000D-2309-4A2A-A0B3-BBFDCEC9ACB8}"/>
              </c:ext>
            </c:extLst>
          </c:dPt>
          <c:dPt>
            <c:idx val="1"/>
            <c:invertIfNegative val="0"/>
            <c:bubble3D val="0"/>
            <c:spPr>
              <a:solidFill>
                <a:srgbClr val="DC3A43"/>
              </a:solidFill>
              <a:ln>
                <a:noFill/>
              </a:ln>
              <a:effectLst/>
            </c:spPr>
            <c:extLst>
              <c:ext xmlns:c16="http://schemas.microsoft.com/office/drawing/2014/chart" uri="{C3380CC4-5D6E-409C-BE32-E72D297353CC}">
                <c16:uniqueId val="{0000000C-2309-4A2A-A0B3-BBFDCEC9ACB8}"/>
              </c:ext>
            </c:extLst>
          </c:dPt>
          <c:dPt>
            <c:idx val="2"/>
            <c:invertIfNegative val="0"/>
            <c:bubble3D val="0"/>
            <c:spPr>
              <a:solidFill>
                <a:srgbClr val="E46C0A"/>
              </a:solidFill>
              <a:ln>
                <a:noFill/>
              </a:ln>
              <a:effectLst/>
            </c:spPr>
            <c:extLst>
              <c:ext xmlns:c16="http://schemas.microsoft.com/office/drawing/2014/chart" uri="{C3380CC4-5D6E-409C-BE32-E72D297353CC}">
                <c16:uniqueId val="{0000000B-2309-4A2A-A0B3-BBFDCEC9ACB8}"/>
              </c:ext>
            </c:extLst>
          </c:dPt>
          <c:dPt>
            <c:idx val="3"/>
            <c:invertIfNegative val="0"/>
            <c:bubble3D val="0"/>
            <c:spPr>
              <a:solidFill>
                <a:srgbClr val="7EB967"/>
              </a:solidFill>
              <a:ln>
                <a:noFill/>
              </a:ln>
              <a:effectLst/>
            </c:spPr>
            <c:extLst>
              <c:ext xmlns:c16="http://schemas.microsoft.com/office/drawing/2014/chart" uri="{C3380CC4-5D6E-409C-BE32-E72D297353CC}">
                <c16:uniqueId val="{0000000A-2309-4A2A-A0B3-BBFDCEC9ACB8}"/>
              </c:ext>
            </c:extLst>
          </c:dPt>
          <c:dPt>
            <c:idx val="4"/>
            <c:invertIfNegative val="0"/>
            <c:bubble3D val="0"/>
            <c:spPr>
              <a:solidFill>
                <a:srgbClr val="7EB967"/>
              </a:solidFill>
              <a:ln>
                <a:noFill/>
              </a:ln>
              <a:effectLst/>
            </c:spPr>
            <c:extLst>
              <c:ext xmlns:c16="http://schemas.microsoft.com/office/drawing/2014/chart" uri="{C3380CC4-5D6E-409C-BE32-E72D297353CC}">
                <c16:uniqueId val="{00000009-2309-4A2A-A0B3-BBFDCEC9ACB8}"/>
              </c:ext>
            </c:extLst>
          </c:dPt>
          <c:dPt>
            <c:idx val="5"/>
            <c:invertIfNegative val="0"/>
            <c:bubble3D val="0"/>
            <c:spPr>
              <a:solidFill>
                <a:srgbClr val="7EB967"/>
              </a:solidFill>
              <a:ln>
                <a:noFill/>
              </a:ln>
              <a:effectLst/>
            </c:spPr>
            <c:extLst>
              <c:ext xmlns:c16="http://schemas.microsoft.com/office/drawing/2014/chart" uri="{C3380CC4-5D6E-409C-BE32-E72D297353CC}">
                <c16:uniqueId val="{00000008-2309-4A2A-A0B3-BBFDCEC9ACB8}"/>
              </c:ext>
            </c:extLst>
          </c:dPt>
          <c:dPt>
            <c:idx val="6"/>
            <c:invertIfNegative val="0"/>
            <c:bubble3D val="0"/>
            <c:spPr>
              <a:solidFill>
                <a:srgbClr val="7EB967"/>
              </a:solidFill>
              <a:ln>
                <a:noFill/>
              </a:ln>
              <a:effectLst/>
            </c:spPr>
            <c:extLst>
              <c:ext xmlns:c16="http://schemas.microsoft.com/office/drawing/2014/chart" uri="{C3380CC4-5D6E-409C-BE32-E72D297353CC}">
                <c16:uniqueId val="{00000007-2309-4A2A-A0B3-BBFDCEC9ACB8}"/>
              </c:ext>
            </c:extLst>
          </c:dPt>
          <c:dPt>
            <c:idx val="7"/>
            <c:invertIfNegative val="0"/>
            <c:bubble3D val="0"/>
            <c:spPr>
              <a:solidFill>
                <a:srgbClr val="7EB967"/>
              </a:solidFill>
              <a:ln>
                <a:noFill/>
              </a:ln>
              <a:effectLst/>
            </c:spPr>
            <c:extLst>
              <c:ext xmlns:c16="http://schemas.microsoft.com/office/drawing/2014/chart" uri="{C3380CC4-5D6E-409C-BE32-E72D297353CC}">
                <c16:uniqueId val="{00000006-2309-4A2A-A0B3-BBFDCEC9ACB8}"/>
              </c:ext>
            </c:extLst>
          </c:dPt>
          <c:dPt>
            <c:idx val="8"/>
            <c:invertIfNegative val="0"/>
            <c:bubble3D val="0"/>
            <c:spPr>
              <a:solidFill>
                <a:srgbClr val="7EB967"/>
              </a:solidFill>
              <a:ln>
                <a:noFill/>
              </a:ln>
              <a:effectLst/>
            </c:spPr>
            <c:extLst>
              <c:ext xmlns:c16="http://schemas.microsoft.com/office/drawing/2014/chart" uri="{C3380CC4-5D6E-409C-BE32-E72D297353CC}">
                <c16:uniqueId val="{00000005-2309-4A2A-A0B3-BBFDCEC9ACB8}"/>
              </c:ext>
            </c:extLst>
          </c:dPt>
          <c:dPt>
            <c:idx val="9"/>
            <c:invertIfNegative val="0"/>
            <c:bubble3D val="0"/>
            <c:spPr>
              <a:solidFill>
                <a:srgbClr val="7EB967"/>
              </a:solidFill>
              <a:ln>
                <a:noFill/>
              </a:ln>
              <a:effectLst/>
            </c:spPr>
            <c:extLst>
              <c:ext xmlns:c16="http://schemas.microsoft.com/office/drawing/2014/chart" uri="{C3380CC4-5D6E-409C-BE32-E72D297353CC}">
                <c16:uniqueId val="{00000004-2309-4A2A-A0B3-BBFDCEC9ACB8}"/>
              </c:ext>
            </c:extLst>
          </c:dPt>
          <c:dPt>
            <c:idx val="10"/>
            <c:invertIfNegative val="0"/>
            <c:bubble3D val="0"/>
            <c:spPr>
              <a:solidFill>
                <a:srgbClr val="7EB967"/>
              </a:solidFill>
              <a:ln>
                <a:noFill/>
              </a:ln>
              <a:effectLst/>
            </c:spPr>
            <c:extLst>
              <c:ext xmlns:c16="http://schemas.microsoft.com/office/drawing/2014/chart" uri="{C3380CC4-5D6E-409C-BE32-E72D297353CC}">
                <c16:uniqueId val="{00000003-2309-4A2A-A0B3-BBFDCEC9ACB8}"/>
              </c:ext>
            </c:extLst>
          </c:dPt>
          <c:dPt>
            <c:idx val="11"/>
            <c:invertIfNegative val="0"/>
            <c:bubble3D val="0"/>
            <c:spPr>
              <a:solidFill>
                <a:srgbClr val="7EB967"/>
              </a:solidFill>
              <a:ln>
                <a:noFill/>
              </a:ln>
              <a:effectLst/>
            </c:spPr>
            <c:extLst>
              <c:ext xmlns:c16="http://schemas.microsoft.com/office/drawing/2014/chart" uri="{C3380CC4-5D6E-409C-BE32-E72D297353CC}">
                <c16:uniqueId val="{00000002-2309-4A2A-A0B3-BBFDCEC9ACB8}"/>
              </c:ext>
            </c:extLst>
          </c:dPt>
          <c:dPt>
            <c:idx val="12"/>
            <c:invertIfNegative val="0"/>
            <c:bubble3D val="0"/>
            <c:spPr>
              <a:solidFill>
                <a:srgbClr val="7EB967"/>
              </a:solidFill>
              <a:ln>
                <a:noFill/>
              </a:ln>
              <a:effectLst/>
            </c:spPr>
            <c:extLst>
              <c:ext xmlns:c16="http://schemas.microsoft.com/office/drawing/2014/chart" uri="{C3380CC4-5D6E-409C-BE32-E72D297353CC}">
                <c16:uniqueId val="{00000001-2309-4A2A-A0B3-BBFDCEC9ACB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2000505000000020004"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Navarra</c:v>
                </c:pt>
                <c:pt idx="1">
                  <c:v>Castellón</c:v>
                </c:pt>
                <c:pt idx="2">
                  <c:v>A Coruña</c:v>
                </c:pt>
                <c:pt idx="3">
                  <c:v>Alicante</c:v>
                </c:pt>
                <c:pt idx="4">
                  <c:v>Madrid</c:v>
                </c:pt>
                <c:pt idx="5">
                  <c:v>Bizkaia</c:v>
                </c:pt>
                <c:pt idx="6">
                  <c:v>Sevilla</c:v>
                </c:pt>
                <c:pt idx="7">
                  <c:v>Barcelona</c:v>
                </c:pt>
                <c:pt idx="8">
                  <c:v>Burgos</c:v>
                </c:pt>
                <c:pt idx="9">
                  <c:v>Zaragoza</c:v>
                </c:pt>
                <c:pt idx="10">
                  <c:v>Albacete</c:v>
                </c:pt>
                <c:pt idx="11">
                  <c:v>Segovia</c:v>
                </c:pt>
                <c:pt idx="12">
                  <c:v>Valencia</c:v>
                </c:pt>
              </c:strCache>
            </c:strRef>
          </c:cat>
          <c:val>
            <c:numRef>
              <c:f>Hoja1!$B$2:$B$14</c:f>
              <c:numCache>
                <c:formatCode>0</c:formatCode>
                <c:ptCount val="13"/>
                <c:pt idx="0">
                  <c:v>55.932203389830505</c:v>
                </c:pt>
                <c:pt idx="1">
                  <c:v>58.974358974358971</c:v>
                </c:pt>
                <c:pt idx="2">
                  <c:v>68.936170212765958</c:v>
                </c:pt>
                <c:pt idx="3">
                  <c:v>71.186440677966104</c:v>
                </c:pt>
                <c:pt idx="4">
                  <c:v>72.62411347517731</c:v>
                </c:pt>
                <c:pt idx="5">
                  <c:v>75.213675213675216</c:v>
                </c:pt>
                <c:pt idx="6">
                  <c:v>76.704545454545453</c:v>
                </c:pt>
                <c:pt idx="7">
                  <c:v>76.724137931034477</c:v>
                </c:pt>
                <c:pt idx="8">
                  <c:v>82.051282051282058</c:v>
                </c:pt>
                <c:pt idx="9">
                  <c:v>82.051282051282058</c:v>
                </c:pt>
                <c:pt idx="10">
                  <c:v>82.20338983050847</c:v>
                </c:pt>
                <c:pt idx="11">
                  <c:v>82.20338983050847</c:v>
                </c:pt>
                <c:pt idx="12">
                  <c:v>83.974358974358978</c:v>
                </c:pt>
              </c:numCache>
            </c:numRef>
          </c:val>
          <c:extLst>
            <c:ext xmlns:c16="http://schemas.microsoft.com/office/drawing/2014/chart" uri="{C3380CC4-5D6E-409C-BE32-E72D297353CC}">
              <c16:uniqueId val="{00000000-EDAC-4759-8F68-4CDE1151A103}"/>
            </c:ext>
          </c:extLst>
        </c:ser>
        <c:dLbls>
          <c:dLblPos val="outEnd"/>
          <c:showLegendKey val="0"/>
          <c:showVal val="1"/>
          <c:showCatName val="0"/>
          <c:showSerName val="0"/>
          <c:showPercent val="0"/>
          <c:showBubbleSize val="0"/>
        </c:dLbls>
        <c:gapWidth val="182"/>
        <c:axId val="1205691256"/>
        <c:axId val="1205683384"/>
      </c:barChart>
      <c:catAx>
        <c:axId val="1205691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ontserrat" panose="02000505000000020004" pitchFamily="2" charset="0"/>
                <a:ea typeface="+mn-ea"/>
                <a:cs typeface="+mn-cs"/>
              </a:defRPr>
            </a:pPr>
            <a:endParaRPr lang="es-ES"/>
          </a:p>
        </c:txPr>
        <c:crossAx val="1205683384"/>
        <c:crosses val="autoZero"/>
        <c:auto val="1"/>
        <c:lblAlgn val="ctr"/>
        <c:lblOffset val="100"/>
        <c:noMultiLvlLbl val="0"/>
      </c:catAx>
      <c:valAx>
        <c:axId val="1205683384"/>
        <c:scaling>
          <c:orientation val="minMax"/>
        </c:scaling>
        <c:delete val="1"/>
        <c:axPos val="b"/>
        <c:numFmt formatCode="0" sourceLinked="1"/>
        <c:majorTickMark val="none"/>
        <c:minorTickMark val="none"/>
        <c:tickLblPos val="nextTo"/>
        <c:crossAx val="1205691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770230921275782E-2"/>
          <c:y val="7.7643678320628934E-2"/>
          <c:w val="0.85068188275742085"/>
          <c:h val="0.75805796320123164"/>
        </c:manualLayout>
      </c:layout>
      <c:barChart>
        <c:barDir val="col"/>
        <c:grouping val="clustered"/>
        <c:varyColors val="0"/>
        <c:ser>
          <c:idx val="0"/>
          <c:order val="0"/>
          <c:tx>
            <c:strRef>
              <c:f>Hoja1!$B$1</c:f>
              <c:strCache>
                <c:ptCount val="1"/>
                <c:pt idx="0">
                  <c:v>Global</c:v>
                </c:pt>
              </c:strCache>
            </c:strRef>
          </c:tx>
          <c:spPr>
            <a:solidFill>
              <a:schemeClr val="bg1">
                <a:lumMod val="50000"/>
              </a:schemeClr>
            </a:solidFill>
            <a:ln>
              <a:noFill/>
            </a:ln>
            <a:effectLst/>
          </c:spPr>
          <c:invertIfNegative val="0"/>
          <c:dPt>
            <c:idx val="0"/>
            <c:invertIfNegative val="0"/>
            <c:bubble3D val="0"/>
            <c:spPr>
              <a:solidFill>
                <a:srgbClr val="3BBB9A"/>
              </a:solidFill>
              <a:ln>
                <a:noFill/>
              </a:ln>
              <a:effectLst/>
            </c:spPr>
            <c:extLst>
              <c:ext xmlns:c16="http://schemas.microsoft.com/office/drawing/2014/chart" uri="{C3380CC4-5D6E-409C-BE32-E72D297353CC}">
                <c16:uniqueId val="{00000003-22D7-424E-A2E8-2AAE11452A76}"/>
              </c:ext>
            </c:extLst>
          </c:dPt>
          <c:dPt>
            <c:idx val="1"/>
            <c:invertIfNegative val="0"/>
            <c:bubble3D val="0"/>
            <c:spPr>
              <a:solidFill>
                <a:srgbClr val="00B050"/>
              </a:solidFill>
              <a:ln>
                <a:noFill/>
              </a:ln>
              <a:effectLst/>
            </c:spPr>
            <c:extLst>
              <c:ext xmlns:c16="http://schemas.microsoft.com/office/drawing/2014/chart" uri="{C3380CC4-5D6E-409C-BE32-E72D297353CC}">
                <c16:uniqueId val="{00000004-22D7-424E-A2E8-2AAE11452A76}"/>
              </c:ext>
            </c:extLst>
          </c:dPt>
          <c:dPt>
            <c:idx val="2"/>
            <c:invertIfNegative val="0"/>
            <c:bubble3D val="0"/>
            <c:spPr>
              <a:solidFill>
                <a:srgbClr val="E46C0A"/>
              </a:solidFill>
              <a:ln>
                <a:noFill/>
              </a:ln>
              <a:effectLst/>
            </c:spPr>
            <c:extLst>
              <c:ext xmlns:c16="http://schemas.microsoft.com/office/drawing/2014/chart" uri="{C3380CC4-5D6E-409C-BE32-E72D297353CC}">
                <c16:uniqueId val="{00000005-22D7-424E-A2E8-2AAE11452A76}"/>
              </c:ext>
            </c:extLst>
          </c:dPt>
          <c:dPt>
            <c:idx val="3"/>
            <c:invertIfNegative val="0"/>
            <c:bubble3D val="0"/>
            <c:spPr>
              <a:solidFill>
                <a:srgbClr val="DC3A43"/>
              </a:solidFill>
              <a:ln>
                <a:noFill/>
              </a:ln>
              <a:effectLst/>
            </c:spPr>
            <c:extLst>
              <c:ext xmlns:c16="http://schemas.microsoft.com/office/drawing/2014/chart" uri="{C3380CC4-5D6E-409C-BE32-E72D297353CC}">
                <c16:uniqueId val="{00000006-22D7-424E-A2E8-2AAE11452A7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Zona de dominio</c:v>
                </c:pt>
                <c:pt idx="1">
                  <c:v>Zona de confort</c:v>
                </c:pt>
                <c:pt idx="2">
                  <c:v>Zona de fragilidad</c:v>
                </c:pt>
                <c:pt idx="3">
                  <c:v>Zona de alerta</c:v>
                </c:pt>
              </c:strCache>
            </c:strRef>
          </c:cat>
          <c:val>
            <c:numRef>
              <c:f>Hoja1!$B$2:$B$5</c:f>
              <c:numCache>
                <c:formatCode>0.0%</c:formatCode>
                <c:ptCount val="4"/>
                <c:pt idx="0">
                  <c:v>0.08</c:v>
                </c:pt>
                <c:pt idx="1">
                  <c:v>0.68</c:v>
                </c:pt>
                <c:pt idx="2">
                  <c:v>0.12</c:v>
                </c:pt>
                <c:pt idx="3">
                  <c:v>0.12</c:v>
                </c:pt>
              </c:numCache>
            </c:numRef>
          </c:val>
          <c:extLst>
            <c:ext xmlns:c16="http://schemas.microsoft.com/office/drawing/2014/chart" uri="{C3380CC4-5D6E-409C-BE32-E72D297353CC}">
              <c16:uniqueId val="{00000000-22D7-424E-A2E8-2AAE11452A76}"/>
            </c:ext>
          </c:extLst>
        </c:ser>
        <c:dLbls>
          <c:dLblPos val="outEnd"/>
          <c:showLegendKey val="0"/>
          <c:showVal val="1"/>
          <c:showCatName val="0"/>
          <c:showSerName val="0"/>
          <c:showPercent val="0"/>
          <c:showBubbleSize val="0"/>
        </c:dLbls>
        <c:gapWidth val="219"/>
        <c:overlap val="-27"/>
        <c:axId val="518598960"/>
        <c:axId val="518594040"/>
        <c:extLst>
          <c:ext xmlns:c15="http://schemas.microsoft.com/office/drawing/2012/chart" uri="{02D57815-91ED-43cb-92C2-25804820EDAC}">
            <c15:filteredBarSeries>
              <c15:ser>
                <c:idx val="1"/>
                <c:order val="1"/>
                <c:tx>
                  <c:strRef>
                    <c:extLst>
                      <c:ext uri="{02D57815-91ED-43cb-92C2-25804820EDAC}">
                        <c15:formulaRef>
                          <c15:sqref>Hoja1!#REF!</c15:sqref>
                        </c15:formulaRef>
                      </c:ext>
                    </c:extLst>
                    <c:strCache>
                      <c:ptCount val="1"/>
                      <c:pt idx="0">
                        <c:v>#REF!</c:v>
                      </c:pt>
                    </c:strCache>
                  </c:strRef>
                </c:tx>
                <c:spPr>
                  <a:solidFill>
                    <a:srgbClr val="C3A26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ontserrat" panose="00000500000000000000" pitchFamily="2" charset="0"/>
                          <a:ea typeface="+mn-ea"/>
                          <a:cs typeface="+mn-cs"/>
                        </a:defRPr>
                      </a:pPr>
                      <a:endParaRPr lang="es-E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Hoja1!$A$2:$A$5</c15:sqref>
                        </c15:formulaRef>
                      </c:ext>
                    </c:extLst>
                    <c:strCache>
                      <c:ptCount val="4"/>
                      <c:pt idx="0">
                        <c:v>Zona de dominio</c:v>
                      </c:pt>
                      <c:pt idx="1">
                        <c:v>Zona de confort</c:v>
                      </c:pt>
                      <c:pt idx="2">
                        <c:v>Zona de fragilidad</c:v>
                      </c:pt>
                      <c:pt idx="3">
                        <c:v>Zona de alerta</c:v>
                      </c:pt>
                    </c:strCache>
                  </c:strRef>
                </c:cat>
                <c:val>
                  <c:numRef>
                    <c:extLst>
                      <c:ext uri="{02D57815-91ED-43cb-92C2-25804820EDAC}">
                        <c15:formulaRef>
                          <c15:sqref>Hoja1!#REF!</c15:sqref>
                        </c15:formulaRef>
                      </c:ext>
                    </c:extLst>
                    <c:numCache>
                      <c:formatCode>General</c:formatCode>
                      <c:ptCount val="1"/>
                      <c:pt idx="0">
                        <c:v>1</c:v>
                      </c:pt>
                    </c:numCache>
                  </c:numRef>
                </c:val>
                <c:extLst>
                  <c:ext xmlns:c16="http://schemas.microsoft.com/office/drawing/2014/chart" uri="{C3380CC4-5D6E-409C-BE32-E72D297353CC}">
                    <c16:uniqueId val="{00000001-22D7-424E-A2E8-2AAE11452A76}"/>
                  </c:ext>
                </c:extLst>
              </c15:ser>
            </c15:filteredBarSeries>
          </c:ext>
        </c:extLst>
      </c:barChart>
      <c:catAx>
        <c:axId val="51859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ontserrat" panose="00000500000000000000" pitchFamily="2" charset="0"/>
                <a:ea typeface="+mn-ea"/>
                <a:cs typeface="+mn-cs"/>
              </a:defRPr>
            </a:pPr>
            <a:endParaRPr lang="es-ES"/>
          </a:p>
        </c:txPr>
        <c:crossAx val="518594040"/>
        <c:crosses val="autoZero"/>
        <c:auto val="1"/>
        <c:lblAlgn val="ctr"/>
        <c:lblOffset val="100"/>
        <c:noMultiLvlLbl val="0"/>
      </c:catAx>
      <c:valAx>
        <c:axId val="518594040"/>
        <c:scaling>
          <c:orientation val="minMax"/>
        </c:scaling>
        <c:delete val="1"/>
        <c:axPos val="l"/>
        <c:numFmt formatCode="0.0%" sourceLinked="1"/>
        <c:majorTickMark val="none"/>
        <c:minorTickMark val="none"/>
        <c:tickLblPos val="nextTo"/>
        <c:crossAx val="518598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Feuil1!$B$1</c:f>
              <c:strCache>
                <c:ptCount val="1"/>
                <c:pt idx="0">
                  <c:v>Detractores</c:v>
                </c:pt>
              </c:strCache>
            </c:strRef>
          </c:tx>
          <c:spPr>
            <a:solidFill>
              <a:srgbClr val="FF660A"/>
            </a:solidFill>
            <a:ln>
              <a:solidFill>
                <a:srgbClr val="FF660A"/>
              </a:solidFill>
            </a:ln>
          </c:spPr>
          <c:invertIfNegative val="0"/>
          <c:dLbls>
            <c:dLbl>
              <c:idx val="0"/>
              <c:spPr>
                <a:noFill/>
                <a:ln>
                  <a:noFill/>
                </a:ln>
                <a:effectLst/>
              </c:spPr>
              <c:txPr>
                <a:bodyPr/>
                <a:lstStyle/>
                <a:p>
                  <a:pPr>
                    <a:defRPr lang="fr-FR">
                      <a:latin typeface="Montserrat" panose="00000500000000000000" pitchFamily="2" charset="0"/>
                    </a:defRPr>
                  </a:pPr>
                  <a:endParaRPr lang="es-ES"/>
                </a:p>
              </c:txPr>
              <c:showLegendKey val="0"/>
              <c:showVal val="1"/>
              <c:showCatName val="0"/>
              <c:showSerName val="0"/>
              <c:showPercent val="0"/>
              <c:showBubbleSize val="0"/>
              <c:extLst>
                <c:ext xmlns:c16="http://schemas.microsoft.com/office/drawing/2014/chart" uri="{C3380CC4-5D6E-409C-BE32-E72D297353CC}">
                  <c16:uniqueId val="{00000000-83BD-40EB-9C62-B7EA02B2718A}"/>
                </c:ext>
              </c:extLst>
            </c:dLbl>
            <c:spPr>
              <a:noFill/>
              <a:ln>
                <a:noFill/>
              </a:ln>
              <a:effectLst/>
            </c:spPr>
            <c:txPr>
              <a:bodyPr/>
              <a:lstStyle/>
              <a:p>
                <a:pPr>
                  <a:defRPr lang="fr-FR">
                    <a:latin typeface="Corbel"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Feuil1!$B$2</c:f>
              <c:numCache>
                <c:formatCode>0%</c:formatCode>
                <c:ptCount val="1"/>
                <c:pt idx="0">
                  <c:v>0.1</c:v>
                </c:pt>
              </c:numCache>
            </c:numRef>
          </c:val>
          <c:extLst>
            <c:ext xmlns:c16="http://schemas.microsoft.com/office/drawing/2014/chart" uri="{C3380CC4-5D6E-409C-BE32-E72D297353CC}">
              <c16:uniqueId val="{00000001-83BD-40EB-9C62-B7EA02B2718A}"/>
            </c:ext>
          </c:extLst>
        </c:ser>
        <c:ser>
          <c:idx val="1"/>
          <c:order val="1"/>
          <c:tx>
            <c:strRef>
              <c:f>Feuil1!$C$1</c:f>
              <c:strCache>
                <c:ptCount val="1"/>
                <c:pt idx="0">
                  <c:v>Neutros</c:v>
                </c:pt>
              </c:strCache>
            </c:strRef>
          </c:tx>
          <c:spPr>
            <a:solidFill>
              <a:srgbClr val="FFC000"/>
            </a:solidFill>
            <a:ln>
              <a:solidFill>
                <a:srgbClr val="FFC000"/>
              </a:solidFill>
            </a:ln>
          </c:spPr>
          <c:invertIfNegative val="0"/>
          <c:dLbls>
            <c:dLbl>
              <c:idx val="0"/>
              <c:layout>
                <c:manualLayout>
                  <c:x val="5.20648276565845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BD-40EB-9C62-B7EA02B2718A}"/>
                </c:ext>
              </c:extLst>
            </c:dLbl>
            <c:spPr>
              <a:noFill/>
              <a:ln>
                <a:noFill/>
              </a:ln>
              <a:effectLst/>
            </c:spPr>
            <c:txPr>
              <a:bodyPr/>
              <a:lstStyle/>
              <a:p>
                <a:pPr>
                  <a:defRPr lang="fr-FR">
                    <a:latin typeface="Montserrat" panose="00000500000000000000" pitchFamily="2"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Feuil1!$C$2</c:f>
              <c:numCache>
                <c:formatCode>0%</c:formatCode>
                <c:ptCount val="1"/>
                <c:pt idx="0">
                  <c:v>0.4</c:v>
                </c:pt>
              </c:numCache>
            </c:numRef>
          </c:val>
          <c:extLst>
            <c:ext xmlns:c16="http://schemas.microsoft.com/office/drawing/2014/chart" uri="{C3380CC4-5D6E-409C-BE32-E72D297353CC}">
              <c16:uniqueId val="{00000003-83BD-40EB-9C62-B7EA02B2718A}"/>
            </c:ext>
          </c:extLst>
        </c:ser>
        <c:ser>
          <c:idx val="2"/>
          <c:order val="2"/>
          <c:tx>
            <c:strRef>
              <c:f>Feuil1!$D$1</c:f>
              <c:strCache>
                <c:ptCount val="1"/>
                <c:pt idx="0">
                  <c:v>Promotores</c:v>
                </c:pt>
              </c:strCache>
            </c:strRef>
          </c:tx>
          <c:spPr>
            <a:solidFill>
              <a:srgbClr val="00B050"/>
            </a:solidFill>
            <a:ln>
              <a:solidFill>
                <a:srgbClr val="00B050"/>
              </a:solidFill>
            </a:ln>
          </c:spPr>
          <c:invertIfNegative val="0"/>
          <c:dLbls>
            <c:spPr>
              <a:noFill/>
              <a:ln>
                <a:noFill/>
              </a:ln>
              <a:effectLst/>
            </c:spPr>
            <c:txPr>
              <a:bodyPr/>
              <a:lstStyle/>
              <a:p>
                <a:pPr>
                  <a:defRPr lang="fr-FR">
                    <a:latin typeface="Montserrat" panose="00000500000000000000" pitchFamily="2"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c:f>
              <c:numCache>
                <c:formatCode>General</c:formatCode>
                <c:ptCount val="1"/>
              </c:numCache>
            </c:numRef>
          </c:cat>
          <c:val>
            <c:numRef>
              <c:f>Feuil1!$D$2</c:f>
              <c:numCache>
                <c:formatCode>0%</c:formatCode>
                <c:ptCount val="1"/>
                <c:pt idx="0">
                  <c:v>0.5</c:v>
                </c:pt>
              </c:numCache>
            </c:numRef>
          </c:val>
          <c:extLst>
            <c:ext xmlns:c16="http://schemas.microsoft.com/office/drawing/2014/chart" uri="{C3380CC4-5D6E-409C-BE32-E72D297353CC}">
              <c16:uniqueId val="{00000004-83BD-40EB-9C62-B7EA02B2718A}"/>
            </c:ext>
          </c:extLst>
        </c:ser>
        <c:dLbls>
          <c:showLegendKey val="0"/>
          <c:showVal val="0"/>
          <c:showCatName val="0"/>
          <c:showSerName val="0"/>
          <c:showPercent val="0"/>
          <c:showBubbleSize val="0"/>
        </c:dLbls>
        <c:gapWidth val="150"/>
        <c:overlap val="100"/>
        <c:axId val="2872832"/>
        <c:axId val="2874368"/>
      </c:barChart>
      <c:catAx>
        <c:axId val="2872832"/>
        <c:scaling>
          <c:orientation val="minMax"/>
        </c:scaling>
        <c:delete val="1"/>
        <c:axPos val="l"/>
        <c:numFmt formatCode="General" sourceLinked="1"/>
        <c:majorTickMark val="out"/>
        <c:minorTickMark val="none"/>
        <c:tickLblPos val="none"/>
        <c:crossAx val="2874368"/>
        <c:crosses val="autoZero"/>
        <c:auto val="1"/>
        <c:lblAlgn val="ctr"/>
        <c:lblOffset val="100"/>
        <c:noMultiLvlLbl val="0"/>
      </c:catAx>
      <c:valAx>
        <c:axId val="2874368"/>
        <c:scaling>
          <c:orientation val="minMax"/>
          <c:max val="1"/>
          <c:min val="0"/>
        </c:scaling>
        <c:delete val="1"/>
        <c:axPos val="b"/>
        <c:numFmt formatCode="0%" sourceLinked="1"/>
        <c:majorTickMark val="out"/>
        <c:minorTickMark val="none"/>
        <c:tickLblPos val="none"/>
        <c:crossAx val="287283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18ACB16-7652-4FC1-ACB9-8282BE2E4C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008DA894-E4E3-4C71-94ED-561584870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283B1B-5A9D-4755-B15A-8692FB17B1BB}" type="datetimeFigureOut">
              <a:rPr lang="es-ES" smtClean="0"/>
              <a:t>20/06/2022</a:t>
            </a:fld>
            <a:endParaRPr lang="es-ES" dirty="0"/>
          </a:p>
        </p:txBody>
      </p:sp>
      <p:sp>
        <p:nvSpPr>
          <p:cNvPr id="4" name="Marcador de pie de página 3">
            <a:extLst>
              <a:ext uri="{FF2B5EF4-FFF2-40B4-BE49-F238E27FC236}">
                <a16:creationId xmlns:a16="http://schemas.microsoft.com/office/drawing/2014/main" id="{BC87E4FD-3DB1-4368-A07C-BE641C3F82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B47FD7CB-F2F5-4AF9-B210-F3BC485E85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D4B2A0-E7D9-432B-84B7-DDC1052DA20F}" type="slidenum">
              <a:rPr lang="es-ES" smtClean="0"/>
              <a:t>‹Nº›</a:t>
            </a:fld>
            <a:endParaRPr lang="es-ES" dirty="0"/>
          </a:p>
        </p:txBody>
      </p:sp>
    </p:spTree>
    <p:extLst>
      <p:ext uri="{BB962C8B-B14F-4D97-AF65-F5344CB8AC3E}">
        <p14:creationId xmlns:p14="http://schemas.microsoft.com/office/powerpoint/2010/main" val="3175859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2D0C6-30B7-4684-AD63-BA72FEB87308}" type="datetimeFigureOut">
              <a:rPr lang="fr-FR" smtClean="0"/>
              <a:t>20/06/2022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4029F-BB23-490E-95C9-6D0079E1CE11}" type="slidenum">
              <a:rPr lang="fr-FR" smtClean="0"/>
              <a:t>‹Nº›</a:t>
            </a:fld>
            <a:endParaRPr lang="fr-FR" dirty="0"/>
          </a:p>
        </p:txBody>
      </p:sp>
    </p:spTree>
    <p:extLst>
      <p:ext uri="{BB962C8B-B14F-4D97-AF65-F5344CB8AC3E}">
        <p14:creationId xmlns:p14="http://schemas.microsoft.com/office/powerpoint/2010/main" val="38694727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1</a:t>
            </a:fld>
            <a:endParaRPr lang="fr-FR" dirty="0"/>
          </a:p>
        </p:txBody>
      </p:sp>
    </p:spTree>
    <p:extLst>
      <p:ext uri="{BB962C8B-B14F-4D97-AF65-F5344CB8AC3E}">
        <p14:creationId xmlns:p14="http://schemas.microsoft.com/office/powerpoint/2010/main" val="1526724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25</a:t>
            </a:fld>
            <a:endParaRPr lang="fr-FR" dirty="0"/>
          </a:p>
        </p:txBody>
      </p:sp>
    </p:spTree>
    <p:extLst>
      <p:ext uri="{BB962C8B-B14F-4D97-AF65-F5344CB8AC3E}">
        <p14:creationId xmlns:p14="http://schemas.microsoft.com/office/powerpoint/2010/main" val="1553150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27</a:t>
            </a:fld>
            <a:endParaRPr lang="fr-FR" dirty="0"/>
          </a:p>
        </p:txBody>
      </p:sp>
    </p:spTree>
    <p:extLst>
      <p:ext uri="{BB962C8B-B14F-4D97-AF65-F5344CB8AC3E}">
        <p14:creationId xmlns:p14="http://schemas.microsoft.com/office/powerpoint/2010/main" val="1623604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29</a:t>
            </a:fld>
            <a:endParaRPr lang="fr-FR" dirty="0"/>
          </a:p>
        </p:txBody>
      </p:sp>
    </p:spTree>
    <p:extLst>
      <p:ext uri="{BB962C8B-B14F-4D97-AF65-F5344CB8AC3E}">
        <p14:creationId xmlns:p14="http://schemas.microsoft.com/office/powerpoint/2010/main" val="16211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30</a:t>
            </a:fld>
            <a:endParaRPr lang="fr-FR" dirty="0"/>
          </a:p>
        </p:txBody>
      </p:sp>
    </p:spTree>
    <p:extLst>
      <p:ext uri="{BB962C8B-B14F-4D97-AF65-F5344CB8AC3E}">
        <p14:creationId xmlns:p14="http://schemas.microsoft.com/office/powerpoint/2010/main" val="217297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32</a:t>
            </a:fld>
            <a:endParaRPr lang="fr-FR" dirty="0"/>
          </a:p>
        </p:txBody>
      </p:sp>
    </p:spTree>
    <p:extLst>
      <p:ext uri="{BB962C8B-B14F-4D97-AF65-F5344CB8AC3E}">
        <p14:creationId xmlns:p14="http://schemas.microsoft.com/office/powerpoint/2010/main" val="51557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33</a:t>
            </a:fld>
            <a:endParaRPr lang="fr-FR" dirty="0"/>
          </a:p>
        </p:txBody>
      </p:sp>
    </p:spTree>
    <p:extLst>
      <p:ext uri="{BB962C8B-B14F-4D97-AF65-F5344CB8AC3E}">
        <p14:creationId xmlns:p14="http://schemas.microsoft.com/office/powerpoint/2010/main" val="68977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9</a:t>
            </a:fld>
            <a:endParaRPr lang="fr-FR" dirty="0"/>
          </a:p>
        </p:txBody>
      </p:sp>
    </p:spTree>
    <p:extLst>
      <p:ext uri="{BB962C8B-B14F-4D97-AF65-F5344CB8AC3E}">
        <p14:creationId xmlns:p14="http://schemas.microsoft.com/office/powerpoint/2010/main" val="1266805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10</a:t>
            </a:fld>
            <a:endParaRPr lang="fr-FR" dirty="0"/>
          </a:p>
        </p:txBody>
      </p:sp>
    </p:spTree>
    <p:extLst>
      <p:ext uri="{BB962C8B-B14F-4D97-AF65-F5344CB8AC3E}">
        <p14:creationId xmlns:p14="http://schemas.microsoft.com/office/powerpoint/2010/main" val="23498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19</a:t>
            </a:fld>
            <a:endParaRPr lang="fr-FR" dirty="0"/>
          </a:p>
        </p:txBody>
      </p:sp>
    </p:spTree>
    <p:extLst>
      <p:ext uri="{BB962C8B-B14F-4D97-AF65-F5344CB8AC3E}">
        <p14:creationId xmlns:p14="http://schemas.microsoft.com/office/powerpoint/2010/main" val="310215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20</a:t>
            </a:fld>
            <a:endParaRPr lang="fr-FR" dirty="0"/>
          </a:p>
        </p:txBody>
      </p:sp>
    </p:spTree>
    <p:extLst>
      <p:ext uri="{BB962C8B-B14F-4D97-AF65-F5344CB8AC3E}">
        <p14:creationId xmlns:p14="http://schemas.microsoft.com/office/powerpoint/2010/main" val="160838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21</a:t>
            </a:fld>
            <a:endParaRPr lang="fr-FR" dirty="0"/>
          </a:p>
        </p:txBody>
      </p:sp>
    </p:spTree>
    <p:extLst>
      <p:ext uri="{BB962C8B-B14F-4D97-AF65-F5344CB8AC3E}">
        <p14:creationId xmlns:p14="http://schemas.microsoft.com/office/powerpoint/2010/main" val="355880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22</a:t>
            </a:fld>
            <a:endParaRPr lang="fr-FR" dirty="0"/>
          </a:p>
        </p:txBody>
      </p:sp>
    </p:spTree>
    <p:extLst>
      <p:ext uri="{BB962C8B-B14F-4D97-AF65-F5344CB8AC3E}">
        <p14:creationId xmlns:p14="http://schemas.microsoft.com/office/powerpoint/2010/main" val="333545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23</a:t>
            </a:fld>
            <a:endParaRPr lang="fr-FR" dirty="0"/>
          </a:p>
        </p:txBody>
      </p:sp>
    </p:spTree>
    <p:extLst>
      <p:ext uri="{BB962C8B-B14F-4D97-AF65-F5344CB8AC3E}">
        <p14:creationId xmlns:p14="http://schemas.microsoft.com/office/powerpoint/2010/main" val="2915643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64029F-BB23-490E-95C9-6D0079E1CE11}" type="slidenum">
              <a:rPr lang="fr-FR" smtClean="0"/>
              <a:t>24</a:t>
            </a:fld>
            <a:endParaRPr lang="fr-FR" dirty="0"/>
          </a:p>
        </p:txBody>
      </p:sp>
    </p:spTree>
    <p:extLst>
      <p:ext uri="{BB962C8B-B14F-4D97-AF65-F5344CB8AC3E}">
        <p14:creationId xmlns:p14="http://schemas.microsoft.com/office/powerpoint/2010/main" val="2263266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de section" preserve="1" userDrawn="1">
  <p:cSld name="Titre de section">
    <p:spTree>
      <p:nvGrpSpPr>
        <p:cNvPr id="1" name="Shape 96"/>
        <p:cNvGrpSpPr/>
        <p:nvPr/>
      </p:nvGrpSpPr>
      <p:grpSpPr>
        <a:xfrm>
          <a:off x="0" y="0"/>
          <a:ext cx="0" cy="0"/>
          <a:chOff x="0" y="0"/>
          <a:chExt cx="0" cy="0"/>
        </a:xfrm>
      </p:grpSpPr>
      <p:sp>
        <p:nvSpPr>
          <p:cNvPr id="7" name="Ellipse 6"/>
          <p:cNvSpPr/>
          <p:nvPr userDrawn="1"/>
        </p:nvSpPr>
        <p:spPr>
          <a:xfrm>
            <a:off x="4572001" y="-480865"/>
            <a:ext cx="6076951" cy="6076951"/>
          </a:xfrm>
          <a:prstGeom prst="ellipse">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pic>
        <p:nvPicPr>
          <p:cNvPr id="8" name="Picture 2" descr="C:\Users\mgeldof\Desktop\Logo-blanc-dro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95618" y="4550356"/>
            <a:ext cx="945017" cy="512953"/>
          </a:xfrm>
          <a:prstGeom prst="rect">
            <a:avLst/>
          </a:prstGeom>
          <a:noFill/>
          <a:extLst>
            <a:ext uri="{909E8E84-426E-40DD-AFC4-6F175D3DCCD1}">
              <a14:hiddenFill xmlns:a14="http://schemas.microsoft.com/office/drawing/2010/main">
                <a:solidFill>
                  <a:srgbClr val="FFFFFF"/>
                </a:solidFill>
              </a14:hiddenFill>
            </a:ext>
          </a:extLst>
        </p:spPr>
      </p:pic>
      <p:sp>
        <p:nvSpPr>
          <p:cNvPr id="99" name="Google Shape;99;p16"/>
          <p:cNvSpPr txBox="1">
            <a:spLocks noGrp="1"/>
          </p:cNvSpPr>
          <p:nvPr>
            <p:ph type="title" hasCustomPrompt="1"/>
          </p:nvPr>
        </p:nvSpPr>
        <p:spPr>
          <a:xfrm>
            <a:off x="5111752" y="1421466"/>
            <a:ext cx="3492500" cy="1125000"/>
          </a:xfrm>
          <a:prstGeom prst="rect">
            <a:avLst/>
          </a:prstGeom>
          <a:noFill/>
          <a:ln>
            <a:noFill/>
          </a:ln>
        </p:spPr>
        <p:txBody>
          <a:bodyPr spcFirstLastPara="1" wrap="square" lIns="91400" tIns="45700" rIns="91400" bIns="45700" anchor="t" anchorCtr="0"/>
          <a:lstStyle>
            <a:lvl1pPr lvl="0" algn="l" rtl="0">
              <a:spcBef>
                <a:spcPts val="0"/>
              </a:spcBef>
              <a:spcAft>
                <a:spcPts val="0"/>
              </a:spcAft>
              <a:buClr>
                <a:schemeClr val="lt1"/>
              </a:buClr>
              <a:buSzPts val="4000"/>
              <a:buFont typeface="Corbel"/>
              <a:buNone/>
              <a:defRPr sz="3200" b="1" cap="none">
                <a:solidFill>
                  <a:schemeClr val="lt1"/>
                </a:solidFill>
                <a:latin typeface="Montserrat" panose="00000500000000000000" pitchFamily="2" charset="0"/>
                <a:ea typeface="Montserrat" panose="00000500000000000000" pitchFamily="2" charset="0"/>
                <a:cs typeface="Montserrat" panose="00000500000000000000" pitchFamily="2" charset="0"/>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fr-FR" dirty="0" err="1"/>
              <a:t>Qualimetrie</a:t>
            </a:r>
            <a:r>
              <a:rPr lang="fr-FR" dirty="0"/>
              <a:t> projet XXX</a:t>
            </a:r>
            <a:endParaRPr dirty="0"/>
          </a:p>
        </p:txBody>
      </p:sp>
      <p:sp>
        <p:nvSpPr>
          <p:cNvPr id="13" name="Espace réservé du texte 12">
            <a:extLst>
              <a:ext uri="{FF2B5EF4-FFF2-40B4-BE49-F238E27FC236}">
                <a16:creationId xmlns:a16="http://schemas.microsoft.com/office/drawing/2014/main" id="{9E3B606E-10AC-4513-A75E-BBD1B10378CF}"/>
              </a:ext>
            </a:extLst>
          </p:cNvPr>
          <p:cNvSpPr>
            <a:spLocks noGrp="1"/>
          </p:cNvSpPr>
          <p:nvPr>
            <p:ph type="body" sz="quarter" idx="10" hasCustomPrompt="1"/>
          </p:nvPr>
        </p:nvSpPr>
        <p:spPr>
          <a:xfrm>
            <a:off x="5111752" y="2715766"/>
            <a:ext cx="3492500" cy="647526"/>
          </a:xfrm>
          <a:prstGeom prst="rect">
            <a:avLst/>
          </a:prstGeom>
        </p:spPr>
        <p:txBody>
          <a:bodyPr/>
          <a:lstStyle>
            <a:lvl1pPr marL="0" indent="0">
              <a:buNone/>
              <a:defRPr sz="1200">
                <a:solidFill>
                  <a:schemeClr val="bg1"/>
                </a:solidFill>
                <a:latin typeface="Montserrat" panose="00000500000000000000" pitchFamily="2" charset="0"/>
              </a:defRPr>
            </a:lvl1pPr>
          </a:lstStyle>
          <a:p>
            <a:pPr lvl="0"/>
            <a:r>
              <a:rPr lang="fr-FR" dirty="0"/>
              <a:t>Sous-titre et/ou date</a:t>
            </a:r>
          </a:p>
        </p:txBody>
      </p:sp>
      <p:sp>
        <p:nvSpPr>
          <p:cNvPr id="17" name="Espace réservé pour une image  16">
            <a:extLst>
              <a:ext uri="{FF2B5EF4-FFF2-40B4-BE49-F238E27FC236}">
                <a16:creationId xmlns:a16="http://schemas.microsoft.com/office/drawing/2014/main" id="{410F311F-5444-42DF-BFEE-29480B6CAB1B}"/>
              </a:ext>
            </a:extLst>
          </p:cNvPr>
          <p:cNvSpPr>
            <a:spLocks noGrp="1"/>
          </p:cNvSpPr>
          <p:nvPr>
            <p:ph type="pic" sz="quarter" idx="11" hasCustomPrompt="1"/>
          </p:nvPr>
        </p:nvSpPr>
        <p:spPr>
          <a:xfrm>
            <a:off x="1476375" y="2139950"/>
            <a:ext cx="2016125" cy="863600"/>
          </a:xfrm>
          <a:prstGeom prst="rect">
            <a:avLst/>
          </a:prstGeom>
        </p:spPr>
        <p:txBody>
          <a:bodyPr/>
          <a:lstStyle>
            <a:lvl1pPr>
              <a:defRPr/>
            </a:lvl1pPr>
          </a:lstStyle>
          <a:p>
            <a:r>
              <a:rPr lang="fr-FR" dirty="0"/>
              <a:t>Logo client</a:t>
            </a:r>
          </a:p>
        </p:txBody>
      </p:sp>
      <p:sp>
        <p:nvSpPr>
          <p:cNvPr id="19" name="Espace réservé du texte 18">
            <a:extLst>
              <a:ext uri="{FF2B5EF4-FFF2-40B4-BE49-F238E27FC236}">
                <a16:creationId xmlns:a16="http://schemas.microsoft.com/office/drawing/2014/main" id="{72F1A7ED-5420-48D0-A7D9-2428E349DD83}"/>
              </a:ext>
            </a:extLst>
          </p:cNvPr>
          <p:cNvSpPr>
            <a:spLocks noGrp="1"/>
          </p:cNvSpPr>
          <p:nvPr>
            <p:ph type="body" sz="quarter" idx="12" hasCustomPrompt="1"/>
          </p:nvPr>
        </p:nvSpPr>
        <p:spPr>
          <a:xfrm>
            <a:off x="251520" y="4084638"/>
            <a:ext cx="3024336" cy="863600"/>
          </a:xfrm>
          <a:prstGeom prst="rect">
            <a:avLst/>
          </a:prstGeom>
        </p:spPr>
        <p:txBody>
          <a:bodyPr/>
          <a:lstStyle>
            <a:lvl1pPr marL="0" marR="0" indent="0" algn="l" rtl="0">
              <a:spcBef>
                <a:spcPts val="220"/>
              </a:spcBef>
              <a:spcAft>
                <a:spcPts val="0"/>
              </a:spcAft>
              <a:buClr>
                <a:srgbClr val="000000"/>
              </a:buClr>
              <a:buSzPts val="1100"/>
              <a:buFont typeface="Arial"/>
              <a:buNone/>
              <a:defRPr sz="1100" b="0">
                <a:solidFill>
                  <a:schemeClr val="tx1"/>
                </a:solidFill>
                <a:latin typeface="Montserrat" panose="00000500000000000000" pitchFamily="2" charset="0"/>
              </a:defRPr>
            </a:lvl1pPr>
          </a:lstStyle>
          <a:p>
            <a:pPr marL="0" marR="0" lvl="0" indent="0" algn="l" rtl="0">
              <a:spcBef>
                <a:spcPts val="0"/>
              </a:spcBef>
              <a:spcAft>
                <a:spcPts val="0"/>
              </a:spcAft>
              <a:buClr>
                <a:srgbClr val="000000"/>
              </a:buClr>
              <a:buSzPts val="1100"/>
              <a:buFont typeface="Arial"/>
              <a:buNone/>
            </a:pPr>
            <a:r>
              <a:rPr lang="fr-FR" sz="1100" b="1" i="0" u="none" strike="noStrike" cap="none" dirty="0">
                <a:solidFill>
                  <a:srgbClr val="000000"/>
                </a:solidFill>
                <a:latin typeface="Montserrat" panose="020B0604020202020204" charset="0"/>
                <a:ea typeface="Corbel"/>
                <a:cs typeface="Corbel"/>
                <a:sym typeface="Corbel"/>
              </a:rPr>
              <a:t>Contact :</a:t>
            </a:r>
            <a:endParaRPr lang="fr-FR" dirty="0">
              <a:latin typeface="Montserrat" panose="020B0604020202020204" charset="0"/>
            </a:endParaRPr>
          </a:p>
          <a:p>
            <a:pPr lvl="0">
              <a:spcBef>
                <a:spcPts val="220"/>
              </a:spcBef>
              <a:buSzPts val="1100"/>
            </a:pPr>
            <a:r>
              <a:rPr lang="fr-FR" sz="1100" b="0" i="0" u="none" strike="noStrike" cap="none" dirty="0">
                <a:solidFill>
                  <a:srgbClr val="000000"/>
                </a:solidFill>
                <a:latin typeface="Montserrat" panose="020B0604020202020204" charset="0"/>
                <a:ea typeface="Corbel"/>
                <a:cs typeface="Corbel"/>
                <a:sym typeface="Corbel"/>
              </a:rPr>
              <a:t>Prénom Nom - Poste</a:t>
            </a:r>
          </a:p>
          <a:p>
            <a:pPr lvl="0">
              <a:spcBef>
                <a:spcPts val="220"/>
              </a:spcBef>
              <a:buSzPts val="1100"/>
            </a:pPr>
            <a:r>
              <a:rPr lang="fr-FR" sz="1100" b="0" i="0" u="none" strike="noStrike" cap="none" dirty="0">
                <a:solidFill>
                  <a:srgbClr val="000000"/>
                </a:solidFill>
                <a:latin typeface="Montserrat" panose="020B0604020202020204" charset="0"/>
                <a:ea typeface="Corbel"/>
                <a:cs typeface="Corbel"/>
                <a:sym typeface="Corbel"/>
              </a:rPr>
              <a:t>Mob : XX </a:t>
            </a:r>
            <a:r>
              <a:rPr lang="fr-FR" sz="1100" b="0" i="0" u="none" strike="noStrike" cap="none" dirty="0" err="1">
                <a:solidFill>
                  <a:srgbClr val="000000"/>
                </a:solidFill>
                <a:latin typeface="Montserrat" panose="020B0604020202020204" charset="0"/>
                <a:ea typeface="Corbel"/>
                <a:cs typeface="Corbel"/>
                <a:sym typeface="Corbel"/>
              </a:rPr>
              <a:t>XX</a:t>
            </a:r>
            <a:r>
              <a:rPr lang="fr-FR" sz="1100" b="0" i="0" u="none" strike="noStrike" cap="none" dirty="0">
                <a:solidFill>
                  <a:srgbClr val="000000"/>
                </a:solidFill>
                <a:latin typeface="Montserrat" panose="020B0604020202020204" charset="0"/>
                <a:ea typeface="Corbel"/>
                <a:cs typeface="Corbel"/>
                <a:sym typeface="Corbel"/>
              </a:rPr>
              <a:t> </a:t>
            </a:r>
            <a:r>
              <a:rPr lang="fr-FR" sz="1100" b="0" i="0" u="none" strike="noStrike" cap="none" dirty="0" err="1">
                <a:solidFill>
                  <a:srgbClr val="000000"/>
                </a:solidFill>
                <a:latin typeface="Montserrat" panose="020B0604020202020204" charset="0"/>
                <a:ea typeface="Corbel"/>
                <a:cs typeface="Corbel"/>
                <a:sym typeface="Corbel"/>
              </a:rPr>
              <a:t>XX</a:t>
            </a:r>
            <a:r>
              <a:rPr lang="fr-FR" sz="1100" b="0" i="0" u="none" strike="noStrike" cap="none" dirty="0">
                <a:solidFill>
                  <a:srgbClr val="000000"/>
                </a:solidFill>
                <a:latin typeface="Montserrat" panose="020B0604020202020204" charset="0"/>
                <a:ea typeface="Corbel"/>
                <a:cs typeface="Corbel"/>
                <a:sym typeface="Corbel"/>
              </a:rPr>
              <a:t> </a:t>
            </a:r>
            <a:r>
              <a:rPr lang="fr-FR" sz="1100" b="0" i="0" u="none" strike="noStrike" cap="none" dirty="0" err="1">
                <a:solidFill>
                  <a:srgbClr val="000000"/>
                </a:solidFill>
                <a:latin typeface="Montserrat" panose="020B0604020202020204" charset="0"/>
                <a:ea typeface="Corbel"/>
                <a:cs typeface="Corbel"/>
                <a:sym typeface="Corbel"/>
              </a:rPr>
              <a:t>XX</a:t>
            </a:r>
            <a:r>
              <a:rPr lang="fr-FR" sz="1100" b="0" i="0" u="none" strike="noStrike" cap="none" dirty="0">
                <a:solidFill>
                  <a:srgbClr val="000000"/>
                </a:solidFill>
                <a:latin typeface="Montserrat" panose="020B0604020202020204" charset="0"/>
                <a:ea typeface="Corbel"/>
                <a:cs typeface="Corbel"/>
                <a:sym typeface="Corbel"/>
              </a:rPr>
              <a:t> </a:t>
            </a:r>
            <a:r>
              <a:rPr lang="fr-FR" sz="1100" b="0" i="0" u="none" strike="noStrike" cap="none" dirty="0" err="1">
                <a:solidFill>
                  <a:srgbClr val="000000"/>
                </a:solidFill>
                <a:latin typeface="Montserrat" panose="020B0604020202020204" charset="0"/>
                <a:ea typeface="Corbel"/>
                <a:cs typeface="Corbel"/>
                <a:sym typeface="Corbel"/>
              </a:rPr>
              <a:t>XX</a:t>
            </a:r>
            <a:endParaRPr lang="fr-FR" sz="1100" b="0" i="0" u="none" strike="noStrike" cap="none" dirty="0">
              <a:solidFill>
                <a:srgbClr val="000000"/>
              </a:solidFill>
              <a:latin typeface="Montserrat" panose="020B0604020202020204" charset="0"/>
              <a:ea typeface="Corbel"/>
              <a:cs typeface="Corbel"/>
              <a:sym typeface="Corbel"/>
            </a:endParaRPr>
          </a:p>
          <a:p>
            <a:pPr lvl="0">
              <a:spcBef>
                <a:spcPts val="220"/>
              </a:spcBef>
              <a:buSzPts val="1100"/>
            </a:pPr>
            <a:r>
              <a:rPr lang="fr-FR" sz="1100" b="0" i="0" u="none" strike="noStrike" cap="none" dirty="0">
                <a:solidFill>
                  <a:srgbClr val="000000"/>
                </a:solidFill>
                <a:latin typeface="Montserrat" panose="020B0604020202020204" charset="0"/>
                <a:ea typeface="Corbel"/>
                <a:cs typeface="Corbel"/>
                <a:sym typeface="Corbel"/>
              </a:rPr>
              <a:t>Phone : 00 33 (0) 3 20 81 90 40 </a:t>
            </a:r>
            <a:endParaRPr lang="fr-FR" dirty="0">
              <a:latin typeface="Montserrat" panose="020B0604020202020204" charset="0"/>
            </a:endParaRPr>
          </a:p>
          <a:p>
            <a:pPr marL="0" marR="0" lvl="0" indent="0" algn="l" rtl="0">
              <a:spcBef>
                <a:spcPts val="220"/>
              </a:spcBef>
              <a:spcAft>
                <a:spcPts val="0"/>
              </a:spcAft>
              <a:buClr>
                <a:srgbClr val="000000"/>
              </a:buClr>
              <a:buSzPts val="1100"/>
              <a:buFont typeface="Arial"/>
              <a:buNone/>
            </a:pPr>
            <a:r>
              <a:rPr lang="fr-FR" sz="1100" b="0" i="0" u="none" strike="noStrike" cap="none" dirty="0">
                <a:solidFill>
                  <a:srgbClr val="000000"/>
                </a:solidFill>
                <a:latin typeface="Montserrat" panose="020B0604020202020204" charset="0"/>
                <a:ea typeface="Corbel"/>
                <a:cs typeface="Corbel"/>
                <a:sym typeface="Corbel"/>
              </a:rPr>
              <a:t>Email de contact</a:t>
            </a:r>
            <a:endParaRPr lang="fr-FR" dirty="0">
              <a:latin typeface="Montserrat" panose="020B0604020202020204" charset="0"/>
            </a:endParaRPr>
          </a:p>
        </p:txBody>
      </p:sp>
      <p:sp>
        <p:nvSpPr>
          <p:cNvPr id="21" name="Espace réservé pour une image  20">
            <a:extLst>
              <a:ext uri="{FF2B5EF4-FFF2-40B4-BE49-F238E27FC236}">
                <a16:creationId xmlns:a16="http://schemas.microsoft.com/office/drawing/2014/main" id="{6DD9D2F3-6120-46A1-8D80-669EE9773D4E}"/>
              </a:ext>
            </a:extLst>
          </p:cNvPr>
          <p:cNvSpPr>
            <a:spLocks noGrp="1"/>
          </p:cNvSpPr>
          <p:nvPr>
            <p:ph type="pic" sz="quarter" idx="13" hasCustomPrompt="1"/>
          </p:nvPr>
        </p:nvSpPr>
        <p:spPr>
          <a:xfrm>
            <a:off x="250825" y="3363913"/>
            <a:ext cx="865188" cy="647700"/>
          </a:xfrm>
          <a:prstGeom prst="rect">
            <a:avLst/>
          </a:prstGeom>
        </p:spPr>
        <p:txBody>
          <a:bodyPr/>
          <a:lstStyle>
            <a:lvl1pPr marL="0" indent="0">
              <a:buNone/>
              <a:defRPr/>
            </a:lvl1pPr>
          </a:lstStyle>
          <a:p>
            <a:r>
              <a:rPr lang="fr-FR" dirty="0"/>
              <a:t>Photo</a:t>
            </a:r>
          </a:p>
        </p:txBody>
      </p:sp>
    </p:spTree>
    <p:extLst>
      <p:ext uri="{BB962C8B-B14F-4D97-AF65-F5344CB8AC3E}">
        <p14:creationId xmlns:p14="http://schemas.microsoft.com/office/powerpoint/2010/main" val="156480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19"/>
        <p:cNvGrpSpPr/>
        <p:nvPr/>
      </p:nvGrpSpPr>
      <p:grpSpPr>
        <a:xfrm>
          <a:off x="0" y="0"/>
          <a:ext cx="0" cy="0"/>
          <a:chOff x="0" y="0"/>
          <a:chExt cx="0" cy="0"/>
        </a:xfrm>
      </p:grpSpPr>
      <p:sp>
        <p:nvSpPr>
          <p:cNvPr id="3" name="Ellipse 2"/>
          <p:cNvSpPr/>
          <p:nvPr userDrawn="1"/>
        </p:nvSpPr>
        <p:spPr>
          <a:xfrm>
            <a:off x="5508104" y="2394580"/>
            <a:ext cx="5929104" cy="5929104"/>
          </a:xfrm>
          <a:prstGeom prst="ellipse">
            <a:avLst/>
          </a:prstGeom>
          <a:solidFill>
            <a:srgbClr val="007DC3"/>
          </a:solidFill>
          <a:ln>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dirty="0"/>
          </a:p>
        </p:txBody>
      </p:sp>
      <p:sp>
        <p:nvSpPr>
          <p:cNvPr id="122" name="Google Shape;122;p21"/>
          <p:cNvSpPr txBox="1">
            <a:spLocks noGrp="1"/>
          </p:cNvSpPr>
          <p:nvPr>
            <p:ph type="sldNum" idx="12"/>
          </p:nvPr>
        </p:nvSpPr>
        <p:spPr>
          <a:xfrm>
            <a:off x="3995938" y="4840245"/>
            <a:ext cx="825300" cy="273900"/>
          </a:xfrm>
          <a:prstGeom prst="rect">
            <a:avLst/>
          </a:prstGeom>
          <a:noFill/>
          <a:ln>
            <a:noFill/>
          </a:ln>
        </p:spPr>
        <p:txBody>
          <a:bodyPr spcFirstLastPara="1" wrap="square" lIns="86375" tIns="43275" rIns="86375" bIns="43275"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fld id="{00000000-1234-1234-1234-123412341234}" type="slidenum">
              <a:rPr lang="fr-FR" smtClean="0"/>
              <a:pPr/>
              <a:t>‹Nº›</a:t>
            </a:fld>
            <a:endParaRPr lang="fr-FR" dirty="0"/>
          </a:p>
        </p:txBody>
      </p:sp>
      <p:cxnSp>
        <p:nvCxnSpPr>
          <p:cNvPr id="5" name="Google Shape;139;p27"/>
          <p:cNvCxnSpPr/>
          <p:nvPr userDrawn="1"/>
        </p:nvCxnSpPr>
        <p:spPr>
          <a:xfrm>
            <a:off x="323528" y="2427734"/>
            <a:ext cx="531300" cy="0"/>
          </a:xfrm>
          <a:prstGeom prst="straightConnector1">
            <a:avLst/>
          </a:prstGeom>
          <a:noFill/>
          <a:ln w="38100" cap="flat" cmpd="sng">
            <a:solidFill>
              <a:schemeClr val="accent3">
                <a:lumMod val="75000"/>
              </a:schemeClr>
            </a:solidFill>
            <a:prstDash val="solid"/>
            <a:round/>
            <a:headEnd type="none" w="med" len="med"/>
            <a:tailEnd type="none" w="med" len="med"/>
          </a:ln>
        </p:spPr>
      </p:cxnSp>
      <p:sp>
        <p:nvSpPr>
          <p:cNvPr id="9" name="Espace réservé du texte 2">
            <a:extLst>
              <a:ext uri="{FF2B5EF4-FFF2-40B4-BE49-F238E27FC236}">
                <a16:creationId xmlns:a16="http://schemas.microsoft.com/office/drawing/2014/main" id="{49E93B82-C3E1-42EE-9818-582FA5C1E0FD}"/>
              </a:ext>
            </a:extLst>
          </p:cNvPr>
          <p:cNvSpPr>
            <a:spLocks noGrp="1"/>
          </p:cNvSpPr>
          <p:nvPr>
            <p:ph type="body" sz="quarter" idx="14"/>
          </p:nvPr>
        </p:nvSpPr>
        <p:spPr>
          <a:xfrm>
            <a:off x="204375" y="1994346"/>
            <a:ext cx="8928100" cy="433388"/>
          </a:xfrm>
          <a:prstGeom prst="rect">
            <a:avLst/>
          </a:prstGeom>
        </p:spPr>
        <p:txBody>
          <a:bodyPr/>
          <a:lstStyle>
            <a:lvl1pPr marL="0" indent="0">
              <a:buNone/>
              <a:defRPr sz="2000" b="1">
                <a:latin typeface="Montserrat" panose="00000500000000000000" pitchFamily="2" charset="0"/>
              </a:defRPr>
            </a:lvl1pPr>
          </a:lstStyle>
          <a:p>
            <a:pPr lvl="0"/>
            <a:r>
              <a:rPr lang="fr-FR" dirty="0"/>
              <a:t>Cliquez pour modifier</a:t>
            </a:r>
          </a:p>
        </p:txBody>
      </p:sp>
      <p:pic>
        <p:nvPicPr>
          <p:cNvPr id="7" name="Picture 2" descr="C:\Users\mgeldof\Desktop\Logo-blanc-droite.png">
            <a:extLst>
              <a:ext uri="{FF2B5EF4-FFF2-40B4-BE49-F238E27FC236}">
                <a16:creationId xmlns:a16="http://schemas.microsoft.com/office/drawing/2014/main" id="{EA90E9F9-318F-4C75-B9E2-BABED0B6F1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95618" y="4550356"/>
            <a:ext cx="945017" cy="51295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5">
            <a:extLst>
              <a:ext uri="{FF2B5EF4-FFF2-40B4-BE49-F238E27FC236}">
                <a16:creationId xmlns:a16="http://schemas.microsoft.com/office/drawing/2014/main" id="{83CE4B5F-7608-4305-AEEF-EB24E956AC87}"/>
              </a:ext>
            </a:extLst>
          </p:cNvPr>
          <p:cNvSpPr>
            <a:spLocks noGrp="1"/>
          </p:cNvSpPr>
          <p:nvPr>
            <p:ph type="body" sz="quarter" idx="15"/>
          </p:nvPr>
        </p:nvSpPr>
        <p:spPr>
          <a:xfrm>
            <a:off x="204375" y="3001863"/>
            <a:ext cx="2913063" cy="576262"/>
          </a:xfrm>
          <a:prstGeom prst="rect">
            <a:avLst/>
          </a:prstGeom>
        </p:spPr>
        <p:txBody>
          <a:bodyPr/>
          <a:lstStyle>
            <a:lvl1pPr marL="0" indent="0">
              <a:buNone/>
              <a:defRPr sz="1100">
                <a:solidFill>
                  <a:schemeClr val="tx1"/>
                </a:solidFill>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149781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8BEF009-CBA8-4FA9-8762-AE6379E4000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61935"/>
          </a:xfrm>
          <a:prstGeom prst="rect">
            <a:avLst/>
          </a:prstGeom>
        </p:spPr>
      </p:pic>
      <p:pic>
        <p:nvPicPr>
          <p:cNvPr id="4" name="Picture 2" descr="C:\Users\mgeldof\Desktop\Logo-blanc-droite.png">
            <a:extLst>
              <a:ext uri="{FF2B5EF4-FFF2-40B4-BE49-F238E27FC236}">
                <a16:creationId xmlns:a16="http://schemas.microsoft.com/office/drawing/2014/main" id="{9E7B9D85-3C96-4E3E-894B-FD50B1EBA15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095618" y="4550356"/>
            <a:ext cx="945017" cy="51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45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8BEF009-CBA8-4FA9-8762-AE6379E4000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61935"/>
          </a:xfrm>
          <a:prstGeom prst="rect">
            <a:avLst/>
          </a:prstGeom>
        </p:spPr>
      </p:pic>
    </p:spTree>
    <p:extLst>
      <p:ext uri="{BB962C8B-B14F-4D97-AF65-F5344CB8AC3E}">
        <p14:creationId xmlns:p14="http://schemas.microsoft.com/office/powerpoint/2010/main" val="245281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preserve="1" userDrawn="1">
  <p:cSld name="1_Titre de section">
    <p:spTree>
      <p:nvGrpSpPr>
        <p:cNvPr id="1" name="Shape 96"/>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CD501430-B023-44D8-9A4E-D86629B89C07}"/>
              </a:ext>
            </a:extLst>
          </p:cNvPr>
          <p:cNvSpPr>
            <a:spLocks noGrp="1"/>
          </p:cNvSpPr>
          <p:nvPr>
            <p:ph type="pic" sz="quarter" idx="11"/>
          </p:nvPr>
        </p:nvSpPr>
        <p:spPr>
          <a:xfrm>
            <a:off x="-7435" y="-6875"/>
            <a:ext cx="6023783" cy="5152474"/>
          </a:xfrm>
          <a:custGeom>
            <a:avLst/>
            <a:gdLst>
              <a:gd name="connsiteX0" fmla="*/ 0 w 9144000"/>
              <a:gd name="connsiteY0" fmla="*/ 0 h 5062538"/>
              <a:gd name="connsiteX1" fmla="*/ 9144000 w 9144000"/>
              <a:gd name="connsiteY1" fmla="*/ 0 h 5062538"/>
              <a:gd name="connsiteX2" fmla="*/ 9144000 w 9144000"/>
              <a:gd name="connsiteY2" fmla="*/ 5062538 h 5062538"/>
              <a:gd name="connsiteX3" fmla="*/ 0 w 9144000"/>
              <a:gd name="connsiteY3" fmla="*/ 5062538 h 5062538"/>
              <a:gd name="connsiteX4" fmla="*/ 0 w 9144000"/>
              <a:gd name="connsiteY4" fmla="*/ 0 h 5062538"/>
              <a:gd name="connsiteX0" fmla="*/ 0 w 9144000"/>
              <a:gd name="connsiteY0" fmla="*/ 0 h 5062538"/>
              <a:gd name="connsiteX1" fmla="*/ 5995164 w 9144000"/>
              <a:gd name="connsiteY1" fmla="*/ 0 h 5062538"/>
              <a:gd name="connsiteX2" fmla="*/ 9144000 w 9144000"/>
              <a:gd name="connsiteY2" fmla="*/ 5062538 h 5062538"/>
              <a:gd name="connsiteX3" fmla="*/ 0 w 9144000"/>
              <a:gd name="connsiteY3" fmla="*/ 5062538 h 5062538"/>
              <a:gd name="connsiteX4" fmla="*/ 0 w 9144000"/>
              <a:gd name="connsiteY4"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9144000"/>
              <a:gd name="connsiteY0" fmla="*/ 6875 h 5213227"/>
              <a:gd name="connsiteX1" fmla="*/ 5988289 w 9144000"/>
              <a:gd name="connsiteY1" fmla="*/ 0 h 5213227"/>
              <a:gd name="connsiteX2" fmla="*/ 4565125 w 9144000"/>
              <a:gd name="connsiteY2" fmla="*/ 2591946 h 5213227"/>
              <a:gd name="connsiteX3" fmla="*/ 9144000 w 9144000"/>
              <a:gd name="connsiteY3" fmla="*/ 5069413 h 5213227"/>
              <a:gd name="connsiteX4" fmla="*/ 0 w 9144000"/>
              <a:gd name="connsiteY4" fmla="*/ 5069413 h 5213227"/>
              <a:gd name="connsiteX5" fmla="*/ 0 w 9144000"/>
              <a:gd name="connsiteY5" fmla="*/ 6875 h 5213227"/>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5988289"/>
              <a:gd name="connsiteY0" fmla="*/ 6875 h 5069413"/>
              <a:gd name="connsiteX1" fmla="*/ 5988289 w 5988289"/>
              <a:gd name="connsiteY1" fmla="*/ 0 h 5069413"/>
              <a:gd name="connsiteX2" fmla="*/ 4565125 w 5988289"/>
              <a:gd name="connsiteY2" fmla="*/ 2591946 h 5069413"/>
              <a:gd name="connsiteX3" fmla="*/ 5933288 w 5988289"/>
              <a:gd name="connsiteY3" fmla="*/ 5062538 h 5069413"/>
              <a:gd name="connsiteX4" fmla="*/ 0 w 5988289"/>
              <a:gd name="connsiteY4" fmla="*/ 5069413 h 5069413"/>
              <a:gd name="connsiteX5" fmla="*/ 0 w 5988289"/>
              <a:gd name="connsiteY5" fmla="*/ 6875 h 5069413"/>
              <a:gd name="connsiteX0" fmla="*/ 0 w 5988289"/>
              <a:gd name="connsiteY0" fmla="*/ 6875 h 5069413"/>
              <a:gd name="connsiteX1" fmla="*/ 5988289 w 5988289"/>
              <a:gd name="connsiteY1" fmla="*/ 0 h 5069413"/>
              <a:gd name="connsiteX2" fmla="*/ 4565125 w 5988289"/>
              <a:gd name="connsiteY2" fmla="*/ 2591946 h 5069413"/>
              <a:gd name="connsiteX3" fmla="*/ 5933288 w 5988289"/>
              <a:gd name="connsiteY3" fmla="*/ 5062538 h 5069413"/>
              <a:gd name="connsiteX4" fmla="*/ 0 w 5988289"/>
              <a:gd name="connsiteY4" fmla="*/ 5069413 h 5069413"/>
              <a:gd name="connsiteX5" fmla="*/ 0 w 5988289"/>
              <a:gd name="connsiteY5" fmla="*/ 6875 h 5069413"/>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069413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08915"/>
              <a:gd name="connsiteY0" fmla="*/ 6875 h 5151916"/>
              <a:gd name="connsiteX1" fmla="*/ 5988289 w 6008915"/>
              <a:gd name="connsiteY1" fmla="*/ 0 h 5151916"/>
              <a:gd name="connsiteX2" fmla="*/ 4565125 w 6008915"/>
              <a:gd name="connsiteY2" fmla="*/ 2591946 h 5151916"/>
              <a:gd name="connsiteX3" fmla="*/ 6008915 w 6008915"/>
              <a:gd name="connsiteY3" fmla="*/ 5151916 h 5151916"/>
              <a:gd name="connsiteX4" fmla="*/ 0 w 6008915"/>
              <a:gd name="connsiteY4" fmla="*/ 5145040 h 5151916"/>
              <a:gd name="connsiteX5" fmla="*/ 0 w 6008915"/>
              <a:gd name="connsiteY5" fmla="*/ 6875 h 5151916"/>
              <a:gd name="connsiteX0" fmla="*/ 0 w 6016349"/>
              <a:gd name="connsiteY0" fmla="*/ 6875 h 5151916"/>
              <a:gd name="connsiteX1" fmla="*/ 5988289 w 6016349"/>
              <a:gd name="connsiteY1" fmla="*/ 0 h 5151916"/>
              <a:gd name="connsiteX2" fmla="*/ 4565125 w 6016349"/>
              <a:gd name="connsiteY2" fmla="*/ 2591946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65125 w 6016349"/>
              <a:gd name="connsiteY2" fmla="*/ 2591946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72559 w 6016349"/>
              <a:gd name="connsiteY2" fmla="*/ 2589468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72559 w 6016349"/>
              <a:gd name="connsiteY2" fmla="*/ 2589468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79816 w 6016349"/>
              <a:gd name="connsiteY2" fmla="*/ 2589468 h 5151916"/>
              <a:gd name="connsiteX3" fmla="*/ 6016349 w 6016349"/>
              <a:gd name="connsiteY3" fmla="*/ 5151916 h 5151916"/>
              <a:gd name="connsiteX4" fmla="*/ 0 w 6016349"/>
              <a:gd name="connsiteY4" fmla="*/ 5145040 h 5151916"/>
              <a:gd name="connsiteX5" fmla="*/ 0 w 6016349"/>
              <a:gd name="connsiteY5" fmla="*/ 6875 h 5151916"/>
              <a:gd name="connsiteX0" fmla="*/ 7434 w 6023783"/>
              <a:gd name="connsiteY0" fmla="*/ 6875 h 5152474"/>
              <a:gd name="connsiteX1" fmla="*/ 5995723 w 6023783"/>
              <a:gd name="connsiteY1" fmla="*/ 0 h 5152474"/>
              <a:gd name="connsiteX2" fmla="*/ 4587250 w 6023783"/>
              <a:gd name="connsiteY2" fmla="*/ 2589468 h 5152474"/>
              <a:gd name="connsiteX3" fmla="*/ 6023783 w 6023783"/>
              <a:gd name="connsiteY3" fmla="*/ 5151916 h 5152474"/>
              <a:gd name="connsiteX4" fmla="*/ 0 w 6023783"/>
              <a:gd name="connsiteY4" fmla="*/ 5152474 h 5152474"/>
              <a:gd name="connsiteX5" fmla="*/ 7434 w 6023783"/>
              <a:gd name="connsiteY5" fmla="*/ 6875 h 51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3783" h="5152474">
                <a:moveTo>
                  <a:pt x="7434" y="6875"/>
                </a:moveTo>
                <a:lnTo>
                  <a:pt x="5995723" y="0"/>
                </a:lnTo>
                <a:cubicBezTo>
                  <a:pt x="5823843" y="121462"/>
                  <a:pt x="4596287" y="880713"/>
                  <a:pt x="4587250" y="2589468"/>
                </a:cubicBezTo>
                <a:cubicBezTo>
                  <a:pt x="4628501" y="4109683"/>
                  <a:pt x="5567783" y="4856844"/>
                  <a:pt x="6023783" y="5151916"/>
                </a:cubicBezTo>
                <a:lnTo>
                  <a:pt x="0" y="5152474"/>
                </a:lnTo>
                <a:lnTo>
                  <a:pt x="7434" y="6875"/>
                </a:lnTo>
                <a:close/>
              </a:path>
            </a:pathLst>
          </a:custGeom>
        </p:spPr>
        <p:txBody>
          <a:bodyPr/>
          <a:lstStyle/>
          <a:p>
            <a:endParaRPr lang="fr-FR" dirty="0"/>
          </a:p>
        </p:txBody>
      </p:sp>
      <p:sp>
        <p:nvSpPr>
          <p:cNvPr id="7" name="Ellipse 6"/>
          <p:cNvSpPr/>
          <p:nvPr userDrawn="1"/>
        </p:nvSpPr>
        <p:spPr>
          <a:xfrm>
            <a:off x="4572001" y="-480865"/>
            <a:ext cx="6076951" cy="6076951"/>
          </a:xfrm>
          <a:prstGeom prst="ellipse">
            <a:avLst/>
          </a:pr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pic>
        <p:nvPicPr>
          <p:cNvPr id="8" name="Picture 2" descr="C:\Users\mgeldof\Desktop\Logo-blanc-dro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95618" y="4550356"/>
            <a:ext cx="945017" cy="512953"/>
          </a:xfrm>
          <a:prstGeom prst="rect">
            <a:avLst/>
          </a:prstGeom>
          <a:noFill/>
          <a:extLst>
            <a:ext uri="{909E8E84-426E-40DD-AFC4-6F175D3DCCD1}">
              <a14:hiddenFill xmlns:a14="http://schemas.microsoft.com/office/drawing/2010/main">
                <a:solidFill>
                  <a:srgbClr val="FFFFFF"/>
                </a:solidFill>
              </a14:hiddenFill>
            </a:ext>
          </a:extLst>
        </p:spPr>
      </p:pic>
      <p:sp>
        <p:nvSpPr>
          <p:cNvPr id="99" name="Google Shape;99;p16"/>
          <p:cNvSpPr txBox="1">
            <a:spLocks noGrp="1"/>
          </p:cNvSpPr>
          <p:nvPr>
            <p:ph type="title"/>
          </p:nvPr>
        </p:nvSpPr>
        <p:spPr>
          <a:xfrm>
            <a:off x="5111752" y="1421466"/>
            <a:ext cx="3492500" cy="1125000"/>
          </a:xfrm>
          <a:prstGeom prst="rect">
            <a:avLst/>
          </a:prstGeom>
          <a:noFill/>
          <a:ln>
            <a:noFill/>
          </a:ln>
        </p:spPr>
        <p:txBody>
          <a:bodyPr spcFirstLastPara="1" wrap="square" lIns="91400" tIns="45700" rIns="91400" bIns="45700" anchor="t" anchorCtr="0"/>
          <a:lstStyle>
            <a:lvl1pPr lvl="0" algn="l" rtl="0">
              <a:spcBef>
                <a:spcPts val="0"/>
              </a:spcBef>
              <a:spcAft>
                <a:spcPts val="0"/>
              </a:spcAft>
              <a:buClr>
                <a:schemeClr val="lt1"/>
              </a:buClr>
              <a:buSzPts val="4000"/>
              <a:buFont typeface="Corbel"/>
              <a:buNone/>
              <a:defRPr sz="3200" b="1" cap="none">
                <a:solidFill>
                  <a:schemeClr val="lt1"/>
                </a:solidFill>
                <a:latin typeface="Montserrat" panose="00000500000000000000" pitchFamily="2" charset="0"/>
                <a:ea typeface="Montserrat" panose="00000500000000000000" pitchFamily="2" charset="0"/>
                <a:cs typeface="Montserrat" panose="00000500000000000000" pitchFamily="2" charset="0"/>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3" name="Espace réservé du texte 12">
            <a:extLst>
              <a:ext uri="{FF2B5EF4-FFF2-40B4-BE49-F238E27FC236}">
                <a16:creationId xmlns:a16="http://schemas.microsoft.com/office/drawing/2014/main" id="{9E3B606E-10AC-4513-A75E-BBD1B10378CF}"/>
              </a:ext>
            </a:extLst>
          </p:cNvPr>
          <p:cNvSpPr>
            <a:spLocks noGrp="1"/>
          </p:cNvSpPr>
          <p:nvPr>
            <p:ph type="body" sz="quarter" idx="10"/>
          </p:nvPr>
        </p:nvSpPr>
        <p:spPr>
          <a:xfrm>
            <a:off x="5111752" y="2715766"/>
            <a:ext cx="3492500" cy="647526"/>
          </a:xfrm>
          <a:prstGeom prst="rect">
            <a:avLst/>
          </a:prstGeom>
        </p:spPr>
        <p:txBody>
          <a:bodyPr/>
          <a:lstStyle>
            <a:lvl1pPr marL="0" indent="0">
              <a:buNone/>
              <a:defRPr sz="1200">
                <a:solidFill>
                  <a:schemeClr val="bg1"/>
                </a:solidFill>
                <a:latin typeface="Montserrat" panose="00000500000000000000" pitchFamily="2" charset="0"/>
              </a:defRPr>
            </a:lvl1pPr>
          </a:lstStyle>
          <a:p>
            <a:pPr lvl="0"/>
            <a:r>
              <a:rPr lang="fr-FR" dirty="0"/>
              <a:t>Cliquez pour modifier les styles du texte du masque</a:t>
            </a:r>
          </a:p>
        </p:txBody>
      </p:sp>
    </p:spTree>
    <p:extLst>
      <p:ext uri="{BB962C8B-B14F-4D97-AF65-F5344CB8AC3E}">
        <p14:creationId xmlns:p14="http://schemas.microsoft.com/office/powerpoint/2010/main" val="371063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preserve="1" userDrawn="1">
  <p:cSld name="1_Titre de section">
    <p:spTree>
      <p:nvGrpSpPr>
        <p:cNvPr id="1" name="Shape 96"/>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CD501430-B023-44D8-9A4E-D86629B89C07}"/>
              </a:ext>
            </a:extLst>
          </p:cNvPr>
          <p:cNvSpPr>
            <a:spLocks noGrp="1"/>
          </p:cNvSpPr>
          <p:nvPr>
            <p:ph type="pic" sz="quarter" idx="11"/>
          </p:nvPr>
        </p:nvSpPr>
        <p:spPr>
          <a:xfrm>
            <a:off x="-1" y="-6875"/>
            <a:ext cx="6016349" cy="5151916"/>
          </a:xfrm>
          <a:custGeom>
            <a:avLst/>
            <a:gdLst>
              <a:gd name="connsiteX0" fmla="*/ 0 w 9144000"/>
              <a:gd name="connsiteY0" fmla="*/ 0 h 5062538"/>
              <a:gd name="connsiteX1" fmla="*/ 9144000 w 9144000"/>
              <a:gd name="connsiteY1" fmla="*/ 0 h 5062538"/>
              <a:gd name="connsiteX2" fmla="*/ 9144000 w 9144000"/>
              <a:gd name="connsiteY2" fmla="*/ 5062538 h 5062538"/>
              <a:gd name="connsiteX3" fmla="*/ 0 w 9144000"/>
              <a:gd name="connsiteY3" fmla="*/ 5062538 h 5062538"/>
              <a:gd name="connsiteX4" fmla="*/ 0 w 9144000"/>
              <a:gd name="connsiteY4" fmla="*/ 0 h 5062538"/>
              <a:gd name="connsiteX0" fmla="*/ 0 w 9144000"/>
              <a:gd name="connsiteY0" fmla="*/ 0 h 5062538"/>
              <a:gd name="connsiteX1" fmla="*/ 5995164 w 9144000"/>
              <a:gd name="connsiteY1" fmla="*/ 0 h 5062538"/>
              <a:gd name="connsiteX2" fmla="*/ 9144000 w 9144000"/>
              <a:gd name="connsiteY2" fmla="*/ 5062538 h 5062538"/>
              <a:gd name="connsiteX3" fmla="*/ 0 w 9144000"/>
              <a:gd name="connsiteY3" fmla="*/ 5062538 h 5062538"/>
              <a:gd name="connsiteX4" fmla="*/ 0 w 9144000"/>
              <a:gd name="connsiteY4"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0 h 5062538"/>
              <a:gd name="connsiteX1" fmla="*/ 5995164 w 9144000"/>
              <a:gd name="connsiteY1" fmla="*/ 0 h 5062538"/>
              <a:gd name="connsiteX2" fmla="*/ 4565125 w 9144000"/>
              <a:gd name="connsiteY2" fmla="*/ 2585071 h 5062538"/>
              <a:gd name="connsiteX3" fmla="*/ 9144000 w 9144000"/>
              <a:gd name="connsiteY3" fmla="*/ 5062538 h 5062538"/>
              <a:gd name="connsiteX4" fmla="*/ 0 w 9144000"/>
              <a:gd name="connsiteY4" fmla="*/ 5062538 h 5062538"/>
              <a:gd name="connsiteX5" fmla="*/ 0 w 9144000"/>
              <a:gd name="connsiteY5" fmla="*/ 0 h 5062538"/>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9144000"/>
              <a:gd name="connsiteY0" fmla="*/ 6875 h 5213227"/>
              <a:gd name="connsiteX1" fmla="*/ 5988289 w 9144000"/>
              <a:gd name="connsiteY1" fmla="*/ 0 h 5213227"/>
              <a:gd name="connsiteX2" fmla="*/ 4565125 w 9144000"/>
              <a:gd name="connsiteY2" fmla="*/ 2591946 h 5213227"/>
              <a:gd name="connsiteX3" fmla="*/ 9144000 w 9144000"/>
              <a:gd name="connsiteY3" fmla="*/ 5069413 h 5213227"/>
              <a:gd name="connsiteX4" fmla="*/ 0 w 9144000"/>
              <a:gd name="connsiteY4" fmla="*/ 5069413 h 5213227"/>
              <a:gd name="connsiteX5" fmla="*/ 0 w 9144000"/>
              <a:gd name="connsiteY5" fmla="*/ 6875 h 5213227"/>
              <a:gd name="connsiteX0" fmla="*/ 0 w 9144000"/>
              <a:gd name="connsiteY0" fmla="*/ 6875 h 5069413"/>
              <a:gd name="connsiteX1" fmla="*/ 5988289 w 9144000"/>
              <a:gd name="connsiteY1" fmla="*/ 0 h 5069413"/>
              <a:gd name="connsiteX2" fmla="*/ 4565125 w 9144000"/>
              <a:gd name="connsiteY2" fmla="*/ 2591946 h 5069413"/>
              <a:gd name="connsiteX3" fmla="*/ 9144000 w 9144000"/>
              <a:gd name="connsiteY3" fmla="*/ 5069413 h 5069413"/>
              <a:gd name="connsiteX4" fmla="*/ 0 w 9144000"/>
              <a:gd name="connsiteY4" fmla="*/ 5069413 h 5069413"/>
              <a:gd name="connsiteX5" fmla="*/ 0 w 9144000"/>
              <a:gd name="connsiteY5" fmla="*/ 6875 h 5069413"/>
              <a:gd name="connsiteX0" fmla="*/ 0 w 5988289"/>
              <a:gd name="connsiteY0" fmla="*/ 6875 h 5069413"/>
              <a:gd name="connsiteX1" fmla="*/ 5988289 w 5988289"/>
              <a:gd name="connsiteY1" fmla="*/ 0 h 5069413"/>
              <a:gd name="connsiteX2" fmla="*/ 4565125 w 5988289"/>
              <a:gd name="connsiteY2" fmla="*/ 2591946 h 5069413"/>
              <a:gd name="connsiteX3" fmla="*/ 5933288 w 5988289"/>
              <a:gd name="connsiteY3" fmla="*/ 5062538 h 5069413"/>
              <a:gd name="connsiteX4" fmla="*/ 0 w 5988289"/>
              <a:gd name="connsiteY4" fmla="*/ 5069413 h 5069413"/>
              <a:gd name="connsiteX5" fmla="*/ 0 w 5988289"/>
              <a:gd name="connsiteY5" fmla="*/ 6875 h 5069413"/>
              <a:gd name="connsiteX0" fmla="*/ 0 w 5988289"/>
              <a:gd name="connsiteY0" fmla="*/ 6875 h 5069413"/>
              <a:gd name="connsiteX1" fmla="*/ 5988289 w 5988289"/>
              <a:gd name="connsiteY1" fmla="*/ 0 h 5069413"/>
              <a:gd name="connsiteX2" fmla="*/ 4565125 w 5988289"/>
              <a:gd name="connsiteY2" fmla="*/ 2591946 h 5069413"/>
              <a:gd name="connsiteX3" fmla="*/ 5933288 w 5988289"/>
              <a:gd name="connsiteY3" fmla="*/ 5062538 h 5069413"/>
              <a:gd name="connsiteX4" fmla="*/ 0 w 5988289"/>
              <a:gd name="connsiteY4" fmla="*/ 5069413 h 5069413"/>
              <a:gd name="connsiteX5" fmla="*/ 0 w 5988289"/>
              <a:gd name="connsiteY5" fmla="*/ 6875 h 5069413"/>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069413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29541"/>
              <a:gd name="connsiteY0" fmla="*/ 6875 h 5151916"/>
              <a:gd name="connsiteX1" fmla="*/ 5988289 w 6029541"/>
              <a:gd name="connsiteY1" fmla="*/ 0 h 5151916"/>
              <a:gd name="connsiteX2" fmla="*/ 4565125 w 6029541"/>
              <a:gd name="connsiteY2" fmla="*/ 2591946 h 5151916"/>
              <a:gd name="connsiteX3" fmla="*/ 6029541 w 6029541"/>
              <a:gd name="connsiteY3" fmla="*/ 5151916 h 5151916"/>
              <a:gd name="connsiteX4" fmla="*/ 0 w 6029541"/>
              <a:gd name="connsiteY4" fmla="*/ 5145040 h 5151916"/>
              <a:gd name="connsiteX5" fmla="*/ 0 w 6029541"/>
              <a:gd name="connsiteY5" fmla="*/ 6875 h 5151916"/>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57042"/>
              <a:gd name="connsiteY0" fmla="*/ 6875 h 5158791"/>
              <a:gd name="connsiteX1" fmla="*/ 5988289 w 6057042"/>
              <a:gd name="connsiteY1" fmla="*/ 0 h 5158791"/>
              <a:gd name="connsiteX2" fmla="*/ 4565125 w 6057042"/>
              <a:gd name="connsiteY2" fmla="*/ 2591946 h 5158791"/>
              <a:gd name="connsiteX3" fmla="*/ 6057042 w 6057042"/>
              <a:gd name="connsiteY3" fmla="*/ 5158791 h 5158791"/>
              <a:gd name="connsiteX4" fmla="*/ 0 w 6057042"/>
              <a:gd name="connsiteY4" fmla="*/ 5145040 h 5158791"/>
              <a:gd name="connsiteX5" fmla="*/ 0 w 6057042"/>
              <a:gd name="connsiteY5" fmla="*/ 6875 h 5158791"/>
              <a:gd name="connsiteX0" fmla="*/ 0 w 6008915"/>
              <a:gd name="connsiteY0" fmla="*/ 6875 h 5151916"/>
              <a:gd name="connsiteX1" fmla="*/ 5988289 w 6008915"/>
              <a:gd name="connsiteY1" fmla="*/ 0 h 5151916"/>
              <a:gd name="connsiteX2" fmla="*/ 4565125 w 6008915"/>
              <a:gd name="connsiteY2" fmla="*/ 2591946 h 5151916"/>
              <a:gd name="connsiteX3" fmla="*/ 6008915 w 6008915"/>
              <a:gd name="connsiteY3" fmla="*/ 5151916 h 5151916"/>
              <a:gd name="connsiteX4" fmla="*/ 0 w 6008915"/>
              <a:gd name="connsiteY4" fmla="*/ 5145040 h 5151916"/>
              <a:gd name="connsiteX5" fmla="*/ 0 w 6008915"/>
              <a:gd name="connsiteY5" fmla="*/ 6875 h 5151916"/>
              <a:gd name="connsiteX0" fmla="*/ 0 w 6016349"/>
              <a:gd name="connsiteY0" fmla="*/ 6875 h 5151916"/>
              <a:gd name="connsiteX1" fmla="*/ 5988289 w 6016349"/>
              <a:gd name="connsiteY1" fmla="*/ 0 h 5151916"/>
              <a:gd name="connsiteX2" fmla="*/ 4565125 w 6016349"/>
              <a:gd name="connsiteY2" fmla="*/ 2591946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65125 w 6016349"/>
              <a:gd name="connsiteY2" fmla="*/ 2591946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72559 w 6016349"/>
              <a:gd name="connsiteY2" fmla="*/ 2589468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72559 w 6016349"/>
              <a:gd name="connsiteY2" fmla="*/ 2589468 h 5151916"/>
              <a:gd name="connsiteX3" fmla="*/ 6016349 w 6016349"/>
              <a:gd name="connsiteY3" fmla="*/ 5151916 h 5151916"/>
              <a:gd name="connsiteX4" fmla="*/ 0 w 6016349"/>
              <a:gd name="connsiteY4" fmla="*/ 5145040 h 5151916"/>
              <a:gd name="connsiteX5" fmla="*/ 0 w 6016349"/>
              <a:gd name="connsiteY5" fmla="*/ 6875 h 5151916"/>
              <a:gd name="connsiteX0" fmla="*/ 0 w 6016349"/>
              <a:gd name="connsiteY0" fmla="*/ 6875 h 5151916"/>
              <a:gd name="connsiteX1" fmla="*/ 5988289 w 6016349"/>
              <a:gd name="connsiteY1" fmla="*/ 0 h 5151916"/>
              <a:gd name="connsiteX2" fmla="*/ 4579816 w 6016349"/>
              <a:gd name="connsiteY2" fmla="*/ 2589468 h 5151916"/>
              <a:gd name="connsiteX3" fmla="*/ 6016349 w 6016349"/>
              <a:gd name="connsiteY3" fmla="*/ 5151916 h 5151916"/>
              <a:gd name="connsiteX4" fmla="*/ 0 w 6016349"/>
              <a:gd name="connsiteY4" fmla="*/ 5145040 h 5151916"/>
              <a:gd name="connsiteX5" fmla="*/ 0 w 6016349"/>
              <a:gd name="connsiteY5" fmla="*/ 6875 h 515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6349" h="5151916">
                <a:moveTo>
                  <a:pt x="0" y="6875"/>
                </a:moveTo>
                <a:lnTo>
                  <a:pt x="5988289" y="0"/>
                </a:lnTo>
                <a:cubicBezTo>
                  <a:pt x="5816409" y="121462"/>
                  <a:pt x="4588853" y="880713"/>
                  <a:pt x="4579816" y="2589468"/>
                </a:cubicBezTo>
                <a:cubicBezTo>
                  <a:pt x="4621067" y="4109683"/>
                  <a:pt x="5560349" y="4856844"/>
                  <a:pt x="6016349" y="5151916"/>
                </a:cubicBezTo>
                <a:lnTo>
                  <a:pt x="0" y="5145040"/>
                </a:lnTo>
                <a:lnTo>
                  <a:pt x="0" y="6875"/>
                </a:lnTo>
                <a:close/>
              </a:path>
            </a:pathLst>
          </a:custGeom>
        </p:spPr>
        <p:txBody>
          <a:bodyPr/>
          <a:lstStyle/>
          <a:p>
            <a:endParaRPr lang="fr-FR" dirty="0"/>
          </a:p>
        </p:txBody>
      </p:sp>
      <p:sp>
        <p:nvSpPr>
          <p:cNvPr id="7" name="Ellipse 6"/>
          <p:cNvSpPr/>
          <p:nvPr userDrawn="1"/>
        </p:nvSpPr>
        <p:spPr>
          <a:xfrm>
            <a:off x="4572001" y="-480865"/>
            <a:ext cx="6076951" cy="6076951"/>
          </a:xfrm>
          <a:prstGeom prst="ellipse">
            <a:avLst/>
          </a:prstGeom>
          <a:solidFill>
            <a:srgbClr val="007DC3"/>
          </a:solidFill>
          <a:ln>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pic>
        <p:nvPicPr>
          <p:cNvPr id="8" name="Picture 2" descr="C:\Users\mgeldof\Desktop\Logo-blanc-dro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95618" y="4550356"/>
            <a:ext cx="945017" cy="512953"/>
          </a:xfrm>
          <a:prstGeom prst="rect">
            <a:avLst/>
          </a:prstGeom>
          <a:noFill/>
          <a:extLst>
            <a:ext uri="{909E8E84-426E-40DD-AFC4-6F175D3DCCD1}">
              <a14:hiddenFill xmlns:a14="http://schemas.microsoft.com/office/drawing/2010/main">
                <a:solidFill>
                  <a:srgbClr val="FFFFFF"/>
                </a:solidFill>
              </a14:hiddenFill>
            </a:ext>
          </a:extLst>
        </p:spPr>
      </p:pic>
      <p:sp>
        <p:nvSpPr>
          <p:cNvPr id="99" name="Google Shape;99;p16"/>
          <p:cNvSpPr txBox="1">
            <a:spLocks noGrp="1"/>
          </p:cNvSpPr>
          <p:nvPr>
            <p:ph type="title"/>
          </p:nvPr>
        </p:nvSpPr>
        <p:spPr>
          <a:xfrm>
            <a:off x="5111752" y="1421466"/>
            <a:ext cx="3492500" cy="1125000"/>
          </a:xfrm>
          <a:prstGeom prst="rect">
            <a:avLst/>
          </a:prstGeom>
          <a:noFill/>
          <a:ln>
            <a:noFill/>
          </a:ln>
        </p:spPr>
        <p:txBody>
          <a:bodyPr spcFirstLastPara="1" wrap="square" lIns="91400" tIns="45700" rIns="91400" bIns="45700" anchor="t" anchorCtr="0"/>
          <a:lstStyle>
            <a:lvl1pPr lvl="0" algn="l" rtl="0">
              <a:spcBef>
                <a:spcPts val="0"/>
              </a:spcBef>
              <a:spcAft>
                <a:spcPts val="0"/>
              </a:spcAft>
              <a:buClr>
                <a:schemeClr val="lt1"/>
              </a:buClr>
              <a:buSzPts val="4000"/>
              <a:buFont typeface="Corbel"/>
              <a:buNone/>
              <a:defRPr sz="3200" b="1" cap="none">
                <a:solidFill>
                  <a:schemeClr val="lt1"/>
                </a:solidFill>
                <a:latin typeface="Montserrat" panose="00000500000000000000" pitchFamily="2" charset="0"/>
                <a:ea typeface="Montserrat" panose="00000500000000000000" pitchFamily="2" charset="0"/>
                <a:cs typeface="Montserrat" panose="00000500000000000000" pitchFamily="2" charset="0"/>
                <a:sym typeface="Corbe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3" name="Espace réservé du texte 12">
            <a:extLst>
              <a:ext uri="{FF2B5EF4-FFF2-40B4-BE49-F238E27FC236}">
                <a16:creationId xmlns:a16="http://schemas.microsoft.com/office/drawing/2014/main" id="{9E3B606E-10AC-4513-A75E-BBD1B10378CF}"/>
              </a:ext>
            </a:extLst>
          </p:cNvPr>
          <p:cNvSpPr>
            <a:spLocks noGrp="1"/>
          </p:cNvSpPr>
          <p:nvPr>
            <p:ph type="body" sz="quarter" idx="10"/>
          </p:nvPr>
        </p:nvSpPr>
        <p:spPr>
          <a:xfrm>
            <a:off x="5111752" y="2715766"/>
            <a:ext cx="3492500" cy="647526"/>
          </a:xfrm>
          <a:prstGeom prst="rect">
            <a:avLst/>
          </a:prstGeom>
        </p:spPr>
        <p:txBody>
          <a:bodyPr/>
          <a:lstStyle>
            <a:lvl1pPr marL="0" indent="0">
              <a:buNone/>
              <a:defRPr sz="1200">
                <a:solidFill>
                  <a:schemeClr val="bg1"/>
                </a:solidFill>
                <a:latin typeface="Montserrat" panose="00000500000000000000" pitchFamily="2" charset="0"/>
              </a:defRPr>
            </a:lvl1pPr>
          </a:lstStyle>
          <a:p>
            <a:pPr lvl="0"/>
            <a:r>
              <a:rPr lang="fr-FR" dirty="0"/>
              <a:t>Cliquez pour modifier les styles du texte du masque</a:t>
            </a:r>
          </a:p>
        </p:txBody>
      </p:sp>
    </p:spTree>
    <p:extLst>
      <p:ext uri="{BB962C8B-B14F-4D97-AF65-F5344CB8AC3E}">
        <p14:creationId xmlns:p14="http://schemas.microsoft.com/office/powerpoint/2010/main" val="265663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preserve="1" userDrawn="1">
  <p:cSld name="Titre seul">
    <p:spTree>
      <p:nvGrpSpPr>
        <p:cNvPr id="1" name="Shape 119"/>
        <p:cNvGrpSpPr/>
        <p:nvPr/>
      </p:nvGrpSpPr>
      <p:grpSpPr>
        <a:xfrm>
          <a:off x="0" y="0"/>
          <a:ext cx="0" cy="0"/>
          <a:chOff x="0" y="0"/>
          <a:chExt cx="0" cy="0"/>
        </a:xfrm>
      </p:grpSpPr>
      <p:sp>
        <p:nvSpPr>
          <p:cNvPr id="122" name="Google Shape;122;p21"/>
          <p:cNvSpPr txBox="1">
            <a:spLocks noGrp="1"/>
          </p:cNvSpPr>
          <p:nvPr>
            <p:ph type="sldNum" idx="12"/>
          </p:nvPr>
        </p:nvSpPr>
        <p:spPr>
          <a:xfrm>
            <a:off x="3995938" y="4840245"/>
            <a:ext cx="825300" cy="273900"/>
          </a:xfrm>
          <a:prstGeom prst="rect">
            <a:avLst/>
          </a:prstGeom>
          <a:noFill/>
          <a:ln>
            <a:noFill/>
          </a:ln>
        </p:spPr>
        <p:txBody>
          <a:bodyPr spcFirstLastPara="1" wrap="square" lIns="86375" tIns="43275" rIns="86375" bIns="43275"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fld id="{00000000-1234-1234-1234-123412341234}" type="slidenum">
              <a:rPr lang="fr-FR" smtClean="0"/>
              <a:pPr/>
              <a:t>‹Nº›</a:t>
            </a:fld>
            <a:endParaRPr lang="fr-FR" dirty="0"/>
          </a:p>
        </p:txBody>
      </p:sp>
      <p:cxnSp>
        <p:nvCxnSpPr>
          <p:cNvPr id="5" name="Google Shape;139;p27"/>
          <p:cNvCxnSpPr/>
          <p:nvPr userDrawn="1"/>
        </p:nvCxnSpPr>
        <p:spPr>
          <a:xfrm>
            <a:off x="204375" y="531375"/>
            <a:ext cx="531300" cy="0"/>
          </a:xfrm>
          <a:prstGeom prst="straightConnector1">
            <a:avLst/>
          </a:prstGeom>
          <a:noFill/>
          <a:ln w="38100" cap="flat" cmpd="sng">
            <a:solidFill>
              <a:srgbClr val="C3A269"/>
            </a:solidFill>
            <a:prstDash val="solid"/>
            <a:round/>
            <a:headEnd type="none" w="med" len="med"/>
            <a:tailEnd type="none" w="med" len="med"/>
          </a:ln>
        </p:spPr>
      </p:cxnSp>
      <p:sp>
        <p:nvSpPr>
          <p:cNvPr id="3" name="Espace réservé du texte 2">
            <a:extLst>
              <a:ext uri="{FF2B5EF4-FFF2-40B4-BE49-F238E27FC236}">
                <a16:creationId xmlns:a16="http://schemas.microsoft.com/office/drawing/2014/main" id="{A2176BFD-4901-4F66-B18C-4E60EAB8CE90}"/>
              </a:ext>
            </a:extLst>
          </p:cNvPr>
          <p:cNvSpPr>
            <a:spLocks noGrp="1"/>
          </p:cNvSpPr>
          <p:nvPr>
            <p:ph type="body" sz="quarter" idx="13"/>
          </p:nvPr>
        </p:nvSpPr>
        <p:spPr>
          <a:xfrm>
            <a:off x="899592" y="700087"/>
            <a:ext cx="2736304" cy="3743325"/>
          </a:xfrm>
          <a:prstGeom prst="rect">
            <a:avLst/>
          </a:prstGeom>
        </p:spPr>
        <p:txBody>
          <a:bodyPr/>
          <a:lstStyle>
            <a:lvl1pPr>
              <a:defRPr sz="1800">
                <a:latin typeface="Montserrat" panose="00000500000000000000" pitchFamily="2" charset="0"/>
              </a:defRPr>
            </a:lvl1pPr>
          </a:lstStyle>
          <a:p>
            <a:pPr lvl="0"/>
            <a:r>
              <a:rPr lang="fr-FR" dirty="0"/>
              <a:t>Cliquez pour modifier les styles du texte du masque</a:t>
            </a:r>
          </a:p>
        </p:txBody>
      </p:sp>
      <p:sp>
        <p:nvSpPr>
          <p:cNvPr id="9" name="Espace réservé du texte 2">
            <a:extLst>
              <a:ext uri="{FF2B5EF4-FFF2-40B4-BE49-F238E27FC236}">
                <a16:creationId xmlns:a16="http://schemas.microsoft.com/office/drawing/2014/main" id="{49E93B82-C3E1-42EE-9818-582FA5C1E0FD}"/>
              </a:ext>
            </a:extLst>
          </p:cNvPr>
          <p:cNvSpPr>
            <a:spLocks noGrp="1"/>
          </p:cNvSpPr>
          <p:nvPr>
            <p:ph type="body" sz="quarter" idx="14"/>
          </p:nvPr>
        </p:nvSpPr>
        <p:spPr>
          <a:xfrm>
            <a:off x="0" y="97987"/>
            <a:ext cx="8928100" cy="433388"/>
          </a:xfrm>
          <a:prstGeom prst="rect">
            <a:avLst/>
          </a:prstGeom>
        </p:spPr>
        <p:txBody>
          <a:bodyPr/>
          <a:lstStyle>
            <a:lvl1pPr marL="0" indent="0">
              <a:buNone/>
              <a:defRPr sz="1600" b="1">
                <a:latin typeface="Montserrat" panose="00000500000000000000" pitchFamily="2" charset="0"/>
              </a:defRPr>
            </a:lvl1pPr>
          </a:lstStyle>
          <a:p>
            <a:pPr lvl="0"/>
            <a:r>
              <a:rPr lang="fr-FR" dirty="0"/>
              <a:t>Cliquez pour modifier</a:t>
            </a:r>
          </a:p>
        </p:txBody>
      </p:sp>
      <p:sp>
        <p:nvSpPr>
          <p:cNvPr id="4" name="Espace réservé du texte 3">
            <a:extLst>
              <a:ext uri="{FF2B5EF4-FFF2-40B4-BE49-F238E27FC236}">
                <a16:creationId xmlns:a16="http://schemas.microsoft.com/office/drawing/2014/main" id="{2FC85464-C37D-4125-931D-219D63CA1175}"/>
              </a:ext>
            </a:extLst>
          </p:cNvPr>
          <p:cNvSpPr>
            <a:spLocks noGrp="1"/>
          </p:cNvSpPr>
          <p:nvPr>
            <p:ph type="body" sz="quarter" idx="15"/>
          </p:nvPr>
        </p:nvSpPr>
        <p:spPr>
          <a:xfrm>
            <a:off x="3779838" y="700088"/>
            <a:ext cx="1152202" cy="3743325"/>
          </a:xfrm>
          <a:prstGeom prst="rect">
            <a:avLst/>
          </a:prstGeom>
        </p:spPr>
        <p:txBody>
          <a:bodyPr/>
          <a:lstStyle>
            <a:lvl1pPr marL="0" indent="0">
              <a:buNone/>
              <a:defRPr sz="1600">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246971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Diapositive de titre">
    <p:spTree>
      <p:nvGrpSpPr>
        <p:cNvPr id="1" name="Shape 101"/>
        <p:cNvGrpSpPr/>
        <p:nvPr/>
      </p:nvGrpSpPr>
      <p:grpSpPr>
        <a:xfrm>
          <a:off x="0" y="0"/>
          <a:ext cx="0" cy="0"/>
          <a:chOff x="0" y="0"/>
          <a:chExt cx="0" cy="0"/>
        </a:xfrm>
      </p:grpSpPr>
      <p:sp>
        <p:nvSpPr>
          <p:cNvPr id="104" name="Google Shape;104;p17"/>
          <p:cNvSpPr txBox="1">
            <a:spLocks noGrp="1"/>
          </p:cNvSpPr>
          <p:nvPr>
            <p:ph type="sldNum" idx="12"/>
          </p:nvPr>
        </p:nvSpPr>
        <p:spPr>
          <a:xfrm>
            <a:off x="3995938" y="4840245"/>
            <a:ext cx="825300" cy="273900"/>
          </a:xfrm>
          <a:prstGeom prst="rect">
            <a:avLst/>
          </a:prstGeom>
          <a:noFill/>
          <a:ln>
            <a:noFill/>
          </a:ln>
        </p:spPr>
        <p:txBody>
          <a:bodyPr spcFirstLastPara="1" wrap="square" lIns="86375" tIns="43275" rIns="86375" bIns="43275" anchor="ctr" anchorCtr="0">
            <a:noAutofit/>
          </a:bodyPr>
          <a:lstStyle>
            <a:lvl1pPr marL="0" marR="0" lvl="0" indent="0" algn="r" rtl="0">
              <a:spcBef>
                <a:spcPts val="0"/>
              </a:spcBef>
              <a:buNone/>
              <a:defRPr sz="1200" b="0" i="0" u="none" strike="noStrike" cap="none">
                <a:solidFill>
                  <a:srgbClr val="888888"/>
                </a:solidFill>
                <a:latin typeface="Corbel"/>
                <a:ea typeface="Corbel"/>
                <a:cs typeface="Corbel"/>
                <a:sym typeface="Corbel"/>
              </a:defRPr>
            </a:lvl1pPr>
            <a:lvl2pPr marL="0" marR="0" lvl="1" indent="0" algn="r" rtl="0">
              <a:spcBef>
                <a:spcPts val="0"/>
              </a:spcBef>
              <a:buNone/>
              <a:defRPr sz="1200" b="0" i="0" u="none" strike="noStrike" cap="none">
                <a:solidFill>
                  <a:srgbClr val="888888"/>
                </a:solidFill>
                <a:latin typeface="Corbel"/>
                <a:ea typeface="Corbel"/>
                <a:cs typeface="Corbel"/>
                <a:sym typeface="Corbel"/>
              </a:defRPr>
            </a:lvl2pPr>
            <a:lvl3pPr marL="0" marR="0" lvl="2" indent="0" algn="r" rtl="0">
              <a:spcBef>
                <a:spcPts val="0"/>
              </a:spcBef>
              <a:buNone/>
              <a:defRPr sz="1200" b="0" i="0" u="none" strike="noStrike" cap="none">
                <a:solidFill>
                  <a:srgbClr val="888888"/>
                </a:solidFill>
                <a:latin typeface="Corbel"/>
                <a:ea typeface="Corbel"/>
                <a:cs typeface="Corbel"/>
                <a:sym typeface="Corbel"/>
              </a:defRPr>
            </a:lvl3pPr>
            <a:lvl4pPr marL="0" marR="0" lvl="3" indent="0" algn="r" rtl="0">
              <a:spcBef>
                <a:spcPts val="0"/>
              </a:spcBef>
              <a:buNone/>
              <a:defRPr sz="1200" b="0" i="0" u="none" strike="noStrike" cap="none">
                <a:solidFill>
                  <a:srgbClr val="888888"/>
                </a:solidFill>
                <a:latin typeface="Corbel"/>
                <a:ea typeface="Corbel"/>
                <a:cs typeface="Corbel"/>
                <a:sym typeface="Corbel"/>
              </a:defRPr>
            </a:lvl4pPr>
            <a:lvl5pPr marL="0" marR="0" lvl="4" indent="0" algn="r" rtl="0">
              <a:spcBef>
                <a:spcPts val="0"/>
              </a:spcBef>
              <a:buNone/>
              <a:defRPr sz="1200" b="0" i="0" u="none" strike="noStrike" cap="none">
                <a:solidFill>
                  <a:srgbClr val="888888"/>
                </a:solidFill>
                <a:latin typeface="Corbel"/>
                <a:ea typeface="Corbel"/>
                <a:cs typeface="Corbel"/>
                <a:sym typeface="Corbel"/>
              </a:defRPr>
            </a:lvl5pPr>
            <a:lvl6pPr marL="0" marR="0" lvl="5" indent="0" algn="r" rtl="0">
              <a:spcBef>
                <a:spcPts val="0"/>
              </a:spcBef>
              <a:buNone/>
              <a:defRPr sz="1200" b="0" i="0" u="none" strike="noStrike" cap="none">
                <a:solidFill>
                  <a:srgbClr val="888888"/>
                </a:solidFill>
                <a:latin typeface="Corbel"/>
                <a:ea typeface="Corbel"/>
                <a:cs typeface="Corbel"/>
                <a:sym typeface="Corbel"/>
              </a:defRPr>
            </a:lvl6pPr>
            <a:lvl7pPr marL="0" marR="0" lvl="6" indent="0" algn="r" rtl="0">
              <a:spcBef>
                <a:spcPts val="0"/>
              </a:spcBef>
              <a:buNone/>
              <a:defRPr sz="1200" b="0" i="0" u="none" strike="noStrike" cap="none">
                <a:solidFill>
                  <a:srgbClr val="888888"/>
                </a:solidFill>
                <a:latin typeface="Corbel"/>
                <a:ea typeface="Corbel"/>
                <a:cs typeface="Corbel"/>
                <a:sym typeface="Corbel"/>
              </a:defRPr>
            </a:lvl7pPr>
            <a:lvl8pPr marL="0" marR="0" lvl="7" indent="0" algn="r" rtl="0">
              <a:spcBef>
                <a:spcPts val="0"/>
              </a:spcBef>
              <a:buNone/>
              <a:defRPr sz="1200" b="0" i="0" u="none" strike="noStrike" cap="none">
                <a:solidFill>
                  <a:srgbClr val="888888"/>
                </a:solidFill>
                <a:latin typeface="Corbel"/>
                <a:ea typeface="Corbel"/>
                <a:cs typeface="Corbel"/>
                <a:sym typeface="Corbel"/>
              </a:defRPr>
            </a:lvl8pPr>
            <a:lvl9pPr marL="0" marR="0" lvl="8" indent="0" algn="r" rtl="0">
              <a:spcBef>
                <a:spcPts val="0"/>
              </a:spcBef>
              <a:buNone/>
              <a:defRPr sz="1200" b="0" i="0" u="none" strike="noStrike" cap="none">
                <a:solidFill>
                  <a:srgbClr val="888888"/>
                </a:solidFill>
                <a:latin typeface="Corbel"/>
                <a:ea typeface="Corbel"/>
                <a:cs typeface="Corbel"/>
                <a:sym typeface="Corbel"/>
              </a:defRPr>
            </a:lvl9pPr>
          </a:lstStyle>
          <a:p>
            <a:fld id="{00000000-1234-1234-1234-123412341234}" type="slidenum">
              <a:rPr lang="fr-FR" smtClean="0"/>
              <a:pPr/>
              <a:t>‹Nº›</a:t>
            </a:fld>
            <a:endParaRPr lang="fr-FR" dirty="0"/>
          </a:p>
        </p:txBody>
      </p:sp>
      <p:cxnSp>
        <p:nvCxnSpPr>
          <p:cNvPr id="5" name="Google Shape;139;p27"/>
          <p:cNvCxnSpPr/>
          <p:nvPr userDrawn="1"/>
        </p:nvCxnSpPr>
        <p:spPr>
          <a:xfrm>
            <a:off x="204375" y="531375"/>
            <a:ext cx="531300" cy="0"/>
          </a:xfrm>
          <a:prstGeom prst="straightConnector1">
            <a:avLst/>
          </a:prstGeom>
          <a:noFill/>
          <a:ln w="38100" cap="flat" cmpd="sng">
            <a:solidFill>
              <a:schemeClr val="accent3">
                <a:lumMod val="75000"/>
              </a:schemeClr>
            </a:solidFill>
            <a:prstDash val="solid"/>
            <a:round/>
            <a:headEnd type="none" w="med" len="med"/>
            <a:tailEnd type="none" w="med" len="med"/>
          </a:ln>
        </p:spPr>
      </p:cxnSp>
      <p:sp>
        <p:nvSpPr>
          <p:cNvPr id="3" name="Espace réservé du texte 2">
            <a:extLst>
              <a:ext uri="{FF2B5EF4-FFF2-40B4-BE49-F238E27FC236}">
                <a16:creationId xmlns:a16="http://schemas.microsoft.com/office/drawing/2014/main" id="{BE1B34E1-49F8-47C2-8F0E-6BB7673BBD4C}"/>
              </a:ext>
            </a:extLst>
          </p:cNvPr>
          <p:cNvSpPr>
            <a:spLocks noGrp="1"/>
          </p:cNvSpPr>
          <p:nvPr>
            <p:ph type="body" sz="quarter" idx="13"/>
          </p:nvPr>
        </p:nvSpPr>
        <p:spPr>
          <a:xfrm>
            <a:off x="107950" y="122138"/>
            <a:ext cx="8928100" cy="433388"/>
          </a:xfrm>
          <a:prstGeom prst="rect">
            <a:avLst/>
          </a:prstGeom>
        </p:spPr>
        <p:txBody>
          <a:bodyPr/>
          <a:lstStyle>
            <a:lvl1pPr marL="0" indent="0">
              <a:buNone/>
              <a:defRPr sz="1600" b="1">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398607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reserve="1" userDrawn="1">
  <p:cSld name="1_Titre et contenu">
    <p:spTree>
      <p:nvGrpSpPr>
        <p:cNvPr id="1" name="Shape 105"/>
        <p:cNvGrpSpPr/>
        <p:nvPr/>
      </p:nvGrpSpPr>
      <p:grpSpPr>
        <a:xfrm>
          <a:off x="0" y="0"/>
          <a:ext cx="0" cy="0"/>
          <a:chOff x="0" y="0"/>
          <a:chExt cx="0" cy="0"/>
        </a:xfrm>
      </p:grpSpPr>
      <p:cxnSp>
        <p:nvCxnSpPr>
          <p:cNvPr id="4" name="Google Shape;139;p27"/>
          <p:cNvCxnSpPr/>
          <p:nvPr userDrawn="1"/>
        </p:nvCxnSpPr>
        <p:spPr>
          <a:xfrm>
            <a:off x="204375" y="531375"/>
            <a:ext cx="531300" cy="0"/>
          </a:xfrm>
          <a:prstGeom prst="straightConnector1">
            <a:avLst/>
          </a:prstGeom>
          <a:noFill/>
          <a:ln w="38100" cap="flat" cmpd="sng">
            <a:solidFill>
              <a:srgbClr val="FF7C80"/>
            </a:solidFill>
            <a:prstDash val="solid"/>
            <a:round/>
            <a:headEnd type="none" w="med" len="med"/>
            <a:tailEnd type="none" w="med" len="med"/>
          </a:ln>
        </p:spPr>
      </p:cxnSp>
      <p:sp>
        <p:nvSpPr>
          <p:cNvPr id="6" name="Ellipse 5">
            <a:extLst>
              <a:ext uri="{FF2B5EF4-FFF2-40B4-BE49-F238E27FC236}">
                <a16:creationId xmlns:a16="http://schemas.microsoft.com/office/drawing/2014/main" id="{D3064B06-D430-4F0D-8191-66B937372D74}"/>
              </a:ext>
            </a:extLst>
          </p:cNvPr>
          <p:cNvSpPr/>
          <p:nvPr userDrawn="1"/>
        </p:nvSpPr>
        <p:spPr>
          <a:xfrm>
            <a:off x="7236296" y="-615298"/>
            <a:ext cx="2106928" cy="2106928"/>
          </a:xfrm>
          <a:prstGeom prst="ellipse">
            <a:avLst/>
          </a:prstGeom>
          <a:solidFill>
            <a:srgbClr val="007DC3"/>
          </a:solidFill>
          <a:ln>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texte 2">
            <a:extLst>
              <a:ext uri="{FF2B5EF4-FFF2-40B4-BE49-F238E27FC236}">
                <a16:creationId xmlns:a16="http://schemas.microsoft.com/office/drawing/2014/main" id="{7494A3B3-E0F4-4600-A452-AB478496E515}"/>
              </a:ext>
            </a:extLst>
          </p:cNvPr>
          <p:cNvSpPr>
            <a:spLocks noGrp="1"/>
          </p:cNvSpPr>
          <p:nvPr>
            <p:ph type="body" sz="quarter" idx="10"/>
          </p:nvPr>
        </p:nvSpPr>
        <p:spPr>
          <a:xfrm>
            <a:off x="7308304" y="123478"/>
            <a:ext cx="1907704" cy="237627"/>
          </a:xfrm>
          <a:prstGeom prst="rect">
            <a:avLst/>
          </a:prstGeom>
        </p:spPr>
        <p:txBody>
          <a:bodyPr/>
          <a:lstStyle>
            <a:lvl1pPr marL="0" indent="0">
              <a:buNone/>
              <a:defRPr sz="1100" b="1">
                <a:solidFill>
                  <a:schemeClr val="bg1"/>
                </a:solidFill>
                <a:latin typeface="Montserrat" panose="00000500000000000000" pitchFamily="2" charset="0"/>
              </a:defRPr>
            </a:lvl1pPr>
          </a:lstStyle>
          <a:p>
            <a:pPr lvl="0"/>
            <a:r>
              <a:rPr lang="fr-FR" dirty="0"/>
              <a:t>Cliquez pour modifier</a:t>
            </a:r>
          </a:p>
        </p:txBody>
      </p:sp>
      <p:sp>
        <p:nvSpPr>
          <p:cNvPr id="8" name="Espace réservé du texte 2">
            <a:extLst>
              <a:ext uri="{FF2B5EF4-FFF2-40B4-BE49-F238E27FC236}">
                <a16:creationId xmlns:a16="http://schemas.microsoft.com/office/drawing/2014/main" id="{2FD08911-2DD5-4D2B-959B-7FA7B1FB8B00}"/>
              </a:ext>
            </a:extLst>
          </p:cNvPr>
          <p:cNvSpPr>
            <a:spLocks noGrp="1"/>
          </p:cNvSpPr>
          <p:nvPr>
            <p:ph type="body" sz="quarter" idx="11"/>
          </p:nvPr>
        </p:nvSpPr>
        <p:spPr>
          <a:xfrm>
            <a:off x="7308304" y="428294"/>
            <a:ext cx="1907704" cy="237627"/>
          </a:xfrm>
          <a:prstGeom prst="rect">
            <a:avLst/>
          </a:prstGeom>
        </p:spPr>
        <p:txBody>
          <a:bodyPr/>
          <a:lstStyle>
            <a:lvl1pPr marL="0" indent="0">
              <a:buNone/>
              <a:defRPr sz="1100" b="1">
                <a:solidFill>
                  <a:schemeClr val="bg1"/>
                </a:solidFill>
                <a:latin typeface="Montserrat" panose="00000500000000000000" pitchFamily="2" charset="0"/>
              </a:defRPr>
            </a:lvl1pPr>
          </a:lstStyle>
          <a:p>
            <a:pPr lvl="0"/>
            <a:r>
              <a:rPr lang="fr-FR" dirty="0"/>
              <a:t>Cliquez pour modifier</a:t>
            </a:r>
          </a:p>
        </p:txBody>
      </p:sp>
      <p:sp>
        <p:nvSpPr>
          <p:cNvPr id="9" name="Espace réservé du texte 2">
            <a:extLst>
              <a:ext uri="{FF2B5EF4-FFF2-40B4-BE49-F238E27FC236}">
                <a16:creationId xmlns:a16="http://schemas.microsoft.com/office/drawing/2014/main" id="{F9414C47-62FE-4EF5-9E0D-7925B2379B41}"/>
              </a:ext>
            </a:extLst>
          </p:cNvPr>
          <p:cNvSpPr>
            <a:spLocks noGrp="1"/>
          </p:cNvSpPr>
          <p:nvPr>
            <p:ph type="body" sz="quarter" idx="12"/>
          </p:nvPr>
        </p:nvSpPr>
        <p:spPr>
          <a:xfrm>
            <a:off x="7308304" y="725940"/>
            <a:ext cx="1907704" cy="237627"/>
          </a:xfrm>
          <a:prstGeom prst="rect">
            <a:avLst/>
          </a:prstGeom>
        </p:spPr>
        <p:txBody>
          <a:bodyPr/>
          <a:lstStyle>
            <a:lvl1pPr marL="0" indent="0">
              <a:buNone/>
              <a:defRPr sz="1100" b="1">
                <a:solidFill>
                  <a:schemeClr val="bg1"/>
                </a:solidFill>
                <a:latin typeface="Montserrat" panose="00000500000000000000" pitchFamily="2" charset="0"/>
              </a:defRPr>
            </a:lvl1pPr>
          </a:lstStyle>
          <a:p>
            <a:pPr lvl="0"/>
            <a:r>
              <a:rPr lang="fr-FR" dirty="0"/>
              <a:t>Cliquez pour modifier</a:t>
            </a:r>
          </a:p>
        </p:txBody>
      </p:sp>
      <p:sp>
        <p:nvSpPr>
          <p:cNvPr id="11" name="Espace réservé du texte 2">
            <a:extLst>
              <a:ext uri="{FF2B5EF4-FFF2-40B4-BE49-F238E27FC236}">
                <a16:creationId xmlns:a16="http://schemas.microsoft.com/office/drawing/2014/main" id="{85014AC7-39CB-485C-96F3-DC92C1FE8856}"/>
              </a:ext>
            </a:extLst>
          </p:cNvPr>
          <p:cNvSpPr>
            <a:spLocks noGrp="1"/>
          </p:cNvSpPr>
          <p:nvPr>
            <p:ph type="body" sz="quarter" idx="13"/>
          </p:nvPr>
        </p:nvSpPr>
        <p:spPr>
          <a:xfrm>
            <a:off x="107950" y="122138"/>
            <a:ext cx="8928100" cy="433388"/>
          </a:xfrm>
          <a:prstGeom prst="rect">
            <a:avLst/>
          </a:prstGeom>
        </p:spPr>
        <p:txBody>
          <a:bodyPr/>
          <a:lstStyle>
            <a:lvl1pPr marL="0" indent="0">
              <a:buNone/>
              <a:defRPr sz="1600" b="1">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357366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preserve="1" userDrawn="1">
  <p:cSld name="Deux contenus">
    <p:spTree>
      <p:nvGrpSpPr>
        <p:cNvPr id="1" name="Shape 113"/>
        <p:cNvGrpSpPr/>
        <p:nvPr/>
      </p:nvGrpSpPr>
      <p:grpSpPr>
        <a:xfrm>
          <a:off x="0" y="0"/>
          <a:ext cx="0" cy="0"/>
          <a:chOff x="0" y="0"/>
          <a:chExt cx="0" cy="0"/>
        </a:xfrm>
      </p:grpSpPr>
      <p:sp>
        <p:nvSpPr>
          <p:cNvPr id="114" name="Google Shape;114;p20"/>
          <p:cNvSpPr txBox="1">
            <a:spLocks noGrp="1"/>
          </p:cNvSpPr>
          <p:nvPr>
            <p:ph type="body" idx="1"/>
          </p:nvPr>
        </p:nvSpPr>
        <p:spPr>
          <a:xfrm>
            <a:off x="457200" y="900115"/>
            <a:ext cx="4038600" cy="2545500"/>
          </a:xfrm>
          <a:prstGeom prst="rect">
            <a:avLst/>
          </a:prstGeom>
          <a:noFill/>
          <a:ln>
            <a:noFill/>
          </a:ln>
        </p:spPr>
        <p:txBody>
          <a:bodyPr spcFirstLastPara="1" wrap="square" lIns="91400" tIns="45700" rIns="91400" bIns="45700" anchor="t" anchorCtr="0"/>
          <a:lstStyle>
            <a:lvl1pPr marL="457195" lvl="0" indent="-406394" algn="l" rtl="0">
              <a:spcBef>
                <a:spcPts val="560"/>
              </a:spcBef>
              <a:spcAft>
                <a:spcPts val="0"/>
              </a:spcAft>
              <a:buClr>
                <a:schemeClr val="dk1"/>
              </a:buClr>
              <a:buSzPts val="2800"/>
              <a:buChar char="•"/>
              <a:defRPr sz="1800">
                <a:latin typeface="Montserrat" panose="00000500000000000000" pitchFamily="2" charset="0"/>
              </a:defRPr>
            </a:lvl1pPr>
            <a:lvl2pPr marL="914389" lvl="1" indent="-380996" algn="l" rtl="0">
              <a:spcBef>
                <a:spcPts val="480"/>
              </a:spcBef>
              <a:spcAft>
                <a:spcPts val="0"/>
              </a:spcAft>
              <a:buClr>
                <a:schemeClr val="dk1"/>
              </a:buClr>
              <a:buSzPts val="2400"/>
              <a:buChar char="–"/>
              <a:defRPr sz="2400"/>
            </a:lvl2pPr>
            <a:lvl3pPr marL="1371583" lvl="2" indent="-355595" algn="l" rtl="0">
              <a:spcBef>
                <a:spcPts val="400"/>
              </a:spcBef>
              <a:spcAft>
                <a:spcPts val="0"/>
              </a:spcAft>
              <a:buClr>
                <a:schemeClr val="dk1"/>
              </a:buClr>
              <a:buSzPts val="2000"/>
              <a:buChar char="•"/>
              <a:defRPr sz="2000"/>
            </a:lvl3pPr>
            <a:lvl4pPr marL="1828778" lvl="3" indent="-342896" algn="l" rtl="0">
              <a:spcBef>
                <a:spcPts val="360"/>
              </a:spcBef>
              <a:spcAft>
                <a:spcPts val="0"/>
              </a:spcAft>
              <a:buClr>
                <a:schemeClr val="dk1"/>
              </a:buClr>
              <a:buSzPts val="1800"/>
              <a:buChar char="–"/>
              <a:defRPr sz="1800"/>
            </a:lvl4pPr>
            <a:lvl5pPr marL="2285972" lvl="4" indent="-342896" algn="l" rtl="0">
              <a:spcBef>
                <a:spcPts val="360"/>
              </a:spcBef>
              <a:spcAft>
                <a:spcPts val="0"/>
              </a:spcAft>
              <a:buClr>
                <a:schemeClr val="dk1"/>
              </a:buClr>
              <a:buSzPts val="1800"/>
              <a:buChar char="»"/>
              <a:defRPr sz="1800"/>
            </a:lvl5pPr>
            <a:lvl6pPr marL="2743166" lvl="5" indent="-342896" algn="l" rtl="0">
              <a:spcBef>
                <a:spcPts val="360"/>
              </a:spcBef>
              <a:spcAft>
                <a:spcPts val="0"/>
              </a:spcAft>
              <a:buClr>
                <a:schemeClr val="dk1"/>
              </a:buClr>
              <a:buSzPts val="1800"/>
              <a:buChar char="•"/>
              <a:defRPr sz="1800"/>
            </a:lvl6pPr>
            <a:lvl7pPr marL="3200360" lvl="6" indent="-342896" algn="l" rtl="0">
              <a:spcBef>
                <a:spcPts val="360"/>
              </a:spcBef>
              <a:spcAft>
                <a:spcPts val="0"/>
              </a:spcAft>
              <a:buClr>
                <a:schemeClr val="dk1"/>
              </a:buClr>
              <a:buSzPts val="1800"/>
              <a:buChar char="•"/>
              <a:defRPr sz="1800"/>
            </a:lvl7pPr>
            <a:lvl8pPr marL="3657554" lvl="7" indent="-342896" algn="l" rtl="0">
              <a:spcBef>
                <a:spcPts val="360"/>
              </a:spcBef>
              <a:spcAft>
                <a:spcPts val="0"/>
              </a:spcAft>
              <a:buClr>
                <a:schemeClr val="dk1"/>
              </a:buClr>
              <a:buSzPts val="1800"/>
              <a:buChar char="•"/>
              <a:defRPr sz="1800"/>
            </a:lvl8pPr>
            <a:lvl9pPr marL="4114749" lvl="8" indent="-342896" algn="l" rtl="0">
              <a:spcBef>
                <a:spcPts val="360"/>
              </a:spcBef>
              <a:spcAft>
                <a:spcPts val="0"/>
              </a:spcAft>
              <a:buClr>
                <a:schemeClr val="dk1"/>
              </a:buClr>
              <a:buSzPts val="1800"/>
              <a:buChar char="•"/>
              <a:defRPr sz="1800"/>
            </a:lvl9pPr>
          </a:lstStyle>
          <a:p>
            <a:endParaRPr dirty="0"/>
          </a:p>
        </p:txBody>
      </p:sp>
      <p:sp>
        <p:nvSpPr>
          <p:cNvPr id="115" name="Google Shape;115;p20"/>
          <p:cNvSpPr txBox="1">
            <a:spLocks noGrp="1"/>
          </p:cNvSpPr>
          <p:nvPr>
            <p:ph type="body" idx="2"/>
          </p:nvPr>
        </p:nvSpPr>
        <p:spPr>
          <a:xfrm>
            <a:off x="4648200" y="900115"/>
            <a:ext cx="4038600" cy="2545500"/>
          </a:xfrm>
          <a:prstGeom prst="rect">
            <a:avLst/>
          </a:prstGeom>
          <a:noFill/>
          <a:ln>
            <a:noFill/>
          </a:ln>
        </p:spPr>
        <p:txBody>
          <a:bodyPr spcFirstLastPara="1" wrap="square" lIns="91400" tIns="45700" rIns="91400" bIns="45700" anchor="t" anchorCtr="0"/>
          <a:lstStyle>
            <a:lvl1pPr marL="457195" lvl="0" indent="-406394" algn="l" rtl="0">
              <a:spcBef>
                <a:spcPts val="560"/>
              </a:spcBef>
              <a:spcAft>
                <a:spcPts val="0"/>
              </a:spcAft>
              <a:buClr>
                <a:schemeClr val="dk1"/>
              </a:buClr>
              <a:buSzPts val="2800"/>
              <a:buChar char="•"/>
              <a:defRPr sz="1800">
                <a:latin typeface="Montserrat" panose="00000500000000000000" pitchFamily="2" charset="0"/>
              </a:defRPr>
            </a:lvl1pPr>
            <a:lvl2pPr marL="914389" lvl="1" indent="-380996" algn="l" rtl="0">
              <a:spcBef>
                <a:spcPts val="480"/>
              </a:spcBef>
              <a:spcAft>
                <a:spcPts val="0"/>
              </a:spcAft>
              <a:buClr>
                <a:schemeClr val="dk1"/>
              </a:buClr>
              <a:buSzPts val="2400"/>
              <a:buChar char="–"/>
              <a:defRPr sz="2400"/>
            </a:lvl2pPr>
            <a:lvl3pPr marL="1371583" lvl="2" indent="-355595" algn="l" rtl="0">
              <a:spcBef>
                <a:spcPts val="400"/>
              </a:spcBef>
              <a:spcAft>
                <a:spcPts val="0"/>
              </a:spcAft>
              <a:buClr>
                <a:schemeClr val="dk1"/>
              </a:buClr>
              <a:buSzPts val="2000"/>
              <a:buChar char="•"/>
              <a:defRPr sz="2000"/>
            </a:lvl3pPr>
            <a:lvl4pPr marL="1828778" lvl="3" indent="-342896" algn="l" rtl="0">
              <a:spcBef>
                <a:spcPts val="360"/>
              </a:spcBef>
              <a:spcAft>
                <a:spcPts val="0"/>
              </a:spcAft>
              <a:buClr>
                <a:schemeClr val="dk1"/>
              </a:buClr>
              <a:buSzPts val="1800"/>
              <a:buChar char="–"/>
              <a:defRPr sz="1800"/>
            </a:lvl4pPr>
            <a:lvl5pPr marL="2285972" lvl="4" indent="-342896" algn="l" rtl="0">
              <a:spcBef>
                <a:spcPts val="360"/>
              </a:spcBef>
              <a:spcAft>
                <a:spcPts val="0"/>
              </a:spcAft>
              <a:buClr>
                <a:schemeClr val="dk1"/>
              </a:buClr>
              <a:buSzPts val="1800"/>
              <a:buChar char="»"/>
              <a:defRPr sz="1800"/>
            </a:lvl5pPr>
            <a:lvl6pPr marL="2743166" lvl="5" indent="-342896" algn="l" rtl="0">
              <a:spcBef>
                <a:spcPts val="360"/>
              </a:spcBef>
              <a:spcAft>
                <a:spcPts val="0"/>
              </a:spcAft>
              <a:buClr>
                <a:schemeClr val="dk1"/>
              </a:buClr>
              <a:buSzPts val="1800"/>
              <a:buChar char="•"/>
              <a:defRPr sz="1800"/>
            </a:lvl6pPr>
            <a:lvl7pPr marL="3200360" lvl="6" indent="-342896" algn="l" rtl="0">
              <a:spcBef>
                <a:spcPts val="360"/>
              </a:spcBef>
              <a:spcAft>
                <a:spcPts val="0"/>
              </a:spcAft>
              <a:buClr>
                <a:schemeClr val="dk1"/>
              </a:buClr>
              <a:buSzPts val="1800"/>
              <a:buChar char="•"/>
              <a:defRPr sz="1800"/>
            </a:lvl7pPr>
            <a:lvl8pPr marL="3657554" lvl="7" indent="-342896" algn="l" rtl="0">
              <a:spcBef>
                <a:spcPts val="360"/>
              </a:spcBef>
              <a:spcAft>
                <a:spcPts val="0"/>
              </a:spcAft>
              <a:buClr>
                <a:schemeClr val="dk1"/>
              </a:buClr>
              <a:buSzPts val="1800"/>
              <a:buChar char="•"/>
              <a:defRPr sz="1800"/>
            </a:lvl8pPr>
            <a:lvl9pPr marL="4114749" lvl="8" indent="-342896" algn="l" rtl="0">
              <a:spcBef>
                <a:spcPts val="360"/>
              </a:spcBef>
              <a:spcAft>
                <a:spcPts val="0"/>
              </a:spcAft>
              <a:buClr>
                <a:schemeClr val="dk1"/>
              </a:buClr>
              <a:buSzPts val="1800"/>
              <a:buChar char="•"/>
              <a:defRPr sz="1800"/>
            </a:lvl9pPr>
          </a:lstStyle>
          <a:p>
            <a:endParaRPr dirty="0"/>
          </a:p>
        </p:txBody>
      </p:sp>
      <p:sp>
        <p:nvSpPr>
          <p:cNvPr id="118" name="Google Shape;118;p20"/>
          <p:cNvSpPr txBox="1">
            <a:spLocks noGrp="1"/>
          </p:cNvSpPr>
          <p:nvPr>
            <p:ph type="sldNum" idx="12"/>
          </p:nvPr>
        </p:nvSpPr>
        <p:spPr>
          <a:xfrm>
            <a:off x="3995938" y="4840245"/>
            <a:ext cx="825300" cy="273900"/>
          </a:xfrm>
          <a:prstGeom prst="rect">
            <a:avLst/>
          </a:prstGeom>
          <a:noFill/>
          <a:ln>
            <a:noFill/>
          </a:ln>
        </p:spPr>
        <p:txBody>
          <a:bodyPr spcFirstLastPara="1" wrap="square" lIns="86375" tIns="43275" rIns="86375" bIns="43275"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fld id="{00000000-1234-1234-1234-123412341234}" type="slidenum">
              <a:rPr lang="fr-FR" smtClean="0"/>
              <a:pPr/>
              <a:t>‹Nº›</a:t>
            </a:fld>
            <a:endParaRPr lang="fr-FR" dirty="0"/>
          </a:p>
        </p:txBody>
      </p:sp>
      <p:cxnSp>
        <p:nvCxnSpPr>
          <p:cNvPr id="7" name="Google Shape;139;p27"/>
          <p:cNvCxnSpPr/>
          <p:nvPr userDrawn="1"/>
        </p:nvCxnSpPr>
        <p:spPr>
          <a:xfrm>
            <a:off x="204375" y="531375"/>
            <a:ext cx="531300" cy="0"/>
          </a:xfrm>
          <a:prstGeom prst="straightConnector1">
            <a:avLst/>
          </a:prstGeom>
          <a:noFill/>
          <a:ln w="38100" cap="flat" cmpd="sng">
            <a:solidFill>
              <a:schemeClr val="accent3">
                <a:lumMod val="75000"/>
              </a:schemeClr>
            </a:solidFill>
            <a:prstDash val="solid"/>
            <a:round/>
            <a:headEnd type="none" w="med" len="med"/>
            <a:tailEnd type="none" w="med" len="med"/>
          </a:ln>
        </p:spPr>
      </p:cxnSp>
      <p:sp>
        <p:nvSpPr>
          <p:cNvPr id="11" name="Espace réservé du texte 2">
            <a:extLst>
              <a:ext uri="{FF2B5EF4-FFF2-40B4-BE49-F238E27FC236}">
                <a16:creationId xmlns:a16="http://schemas.microsoft.com/office/drawing/2014/main" id="{B59DBBA6-79D7-4AAE-BC34-C3DF10F609D2}"/>
              </a:ext>
            </a:extLst>
          </p:cNvPr>
          <p:cNvSpPr>
            <a:spLocks noGrp="1"/>
          </p:cNvSpPr>
          <p:nvPr>
            <p:ph type="body" sz="quarter" idx="13"/>
          </p:nvPr>
        </p:nvSpPr>
        <p:spPr>
          <a:xfrm>
            <a:off x="107950" y="122138"/>
            <a:ext cx="8928100" cy="433388"/>
          </a:xfrm>
          <a:prstGeom prst="rect">
            <a:avLst/>
          </a:prstGeom>
        </p:spPr>
        <p:txBody>
          <a:bodyPr/>
          <a:lstStyle>
            <a:lvl1pPr marL="0" indent="0">
              <a:buNone/>
              <a:defRPr sz="2000" b="1">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33193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19"/>
        <p:cNvGrpSpPr/>
        <p:nvPr/>
      </p:nvGrpSpPr>
      <p:grpSpPr>
        <a:xfrm>
          <a:off x="0" y="0"/>
          <a:ext cx="0" cy="0"/>
          <a:chOff x="0" y="0"/>
          <a:chExt cx="0" cy="0"/>
        </a:xfrm>
      </p:grpSpPr>
      <p:sp>
        <p:nvSpPr>
          <p:cNvPr id="122" name="Google Shape;122;p21"/>
          <p:cNvSpPr txBox="1">
            <a:spLocks noGrp="1"/>
          </p:cNvSpPr>
          <p:nvPr>
            <p:ph type="sldNum" idx="12"/>
          </p:nvPr>
        </p:nvSpPr>
        <p:spPr>
          <a:xfrm>
            <a:off x="3995938" y="4840245"/>
            <a:ext cx="825300" cy="273900"/>
          </a:xfrm>
          <a:prstGeom prst="rect">
            <a:avLst/>
          </a:prstGeom>
          <a:noFill/>
          <a:ln>
            <a:noFill/>
          </a:ln>
        </p:spPr>
        <p:txBody>
          <a:bodyPr spcFirstLastPara="1" wrap="square" lIns="86375" tIns="43275" rIns="86375" bIns="43275"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fld id="{00000000-1234-1234-1234-123412341234}" type="slidenum">
              <a:rPr lang="fr-FR" smtClean="0"/>
              <a:pPr/>
              <a:t>‹Nº›</a:t>
            </a:fld>
            <a:endParaRPr lang="fr-FR" dirty="0"/>
          </a:p>
        </p:txBody>
      </p:sp>
      <p:cxnSp>
        <p:nvCxnSpPr>
          <p:cNvPr id="5" name="Google Shape;139;p27"/>
          <p:cNvCxnSpPr/>
          <p:nvPr userDrawn="1"/>
        </p:nvCxnSpPr>
        <p:spPr>
          <a:xfrm>
            <a:off x="204375" y="531375"/>
            <a:ext cx="531300" cy="0"/>
          </a:xfrm>
          <a:prstGeom prst="straightConnector1">
            <a:avLst/>
          </a:prstGeom>
          <a:noFill/>
          <a:ln w="38100" cap="flat" cmpd="sng">
            <a:solidFill>
              <a:schemeClr val="accent3">
                <a:lumMod val="75000"/>
              </a:schemeClr>
            </a:solidFill>
            <a:prstDash val="solid"/>
            <a:round/>
            <a:headEnd type="none" w="med" len="med"/>
            <a:tailEnd type="none" w="med" len="med"/>
          </a:ln>
        </p:spPr>
      </p:cxnSp>
      <p:sp>
        <p:nvSpPr>
          <p:cNvPr id="9" name="Espace réservé du texte 2">
            <a:extLst>
              <a:ext uri="{FF2B5EF4-FFF2-40B4-BE49-F238E27FC236}">
                <a16:creationId xmlns:a16="http://schemas.microsoft.com/office/drawing/2014/main" id="{49E93B82-C3E1-42EE-9818-582FA5C1E0FD}"/>
              </a:ext>
            </a:extLst>
          </p:cNvPr>
          <p:cNvSpPr>
            <a:spLocks noGrp="1"/>
          </p:cNvSpPr>
          <p:nvPr>
            <p:ph type="body" sz="quarter" idx="14"/>
          </p:nvPr>
        </p:nvSpPr>
        <p:spPr>
          <a:xfrm>
            <a:off x="107950" y="122138"/>
            <a:ext cx="8928100" cy="433388"/>
          </a:xfrm>
          <a:prstGeom prst="rect">
            <a:avLst/>
          </a:prstGeom>
        </p:spPr>
        <p:txBody>
          <a:bodyPr/>
          <a:lstStyle>
            <a:lvl1pPr marL="0" indent="0">
              <a:buNone/>
              <a:defRPr sz="1600" b="1">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277610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19"/>
        <p:cNvGrpSpPr/>
        <p:nvPr/>
      </p:nvGrpSpPr>
      <p:grpSpPr>
        <a:xfrm>
          <a:off x="0" y="0"/>
          <a:ext cx="0" cy="0"/>
          <a:chOff x="0" y="0"/>
          <a:chExt cx="0" cy="0"/>
        </a:xfrm>
      </p:grpSpPr>
      <p:sp>
        <p:nvSpPr>
          <p:cNvPr id="122" name="Google Shape;122;p21"/>
          <p:cNvSpPr txBox="1">
            <a:spLocks noGrp="1"/>
          </p:cNvSpPr>
          <p:nvPr>
            <p:ph type="sldNum" idx="12"/>
          </p:nvPr>
        </p:nvSpPr>
        <p:spPr>
          <a:xfrm>
            <a:off x="3995938" y="4840245"/>
            <a:ext cx="825300" cy="273900"/>
          </a:xfrm>
          <a:prstGeom prst="rect">
            <a:avLst/>
          </a:prstGeom>
          <a:noFill/>
          <a:ln>
            <a:noFill/>
          </a:ln>
        </p:spPr>
        <p:txBody>
          <a:bodyPr spcFirstLastPara="1" wrap="square" lIns="86375" tIns="43275" rIns="86375" bIns="43275" anchor="ctr" anchorCtr="0">
            <a:noAutofit/>
          </a:bodyPr>
          <a:lstStyle>
            <a:lvl1pPr marL="0" marR="0" lvl="0" indent="0" algn="r" rtl="0">
              <a:spcBef>
                <a:spcPts val="0"/>
              </a:spcBef>
              <a:buNone/>
              <a:defRPr sz="1200">
                <a:solidFill>
                  <a:srgbClr val="888888"/>
                </a:solidFill>
                <a:latin typeface="Corbel"/>
                <a:ea typeface="Corbel"/>
                <a:cs typeface="Corbel"/>
                <a:sym typeface="Corbel"/>
              </a:defRPr>
            </a:lvl1pPr>
            <a:lvl2pPr marL="0" marR="0" lvl="1" indent="0" algn="r" rtl="0">
              <a:spcBef>
                <a:spcPts val="0"/>
              </a:spcBef>
              <a:buNone/>
              <a:defRPr sz="1200">
                <a:solidFill>
                  <a:srgbClr val="888888"/>
                </a:solidFill>
                <a:latin typeface="Corbel"/>
                <a:ea typeface="Corbel"/>
                <a:cs typeface="Corbel"/>
                <a:sym typeface="Corbel"/>
              </a:defRPr>
            </a:lvl2pPr>
            <a:lvl3pPr marL="0" marR="0" lvl="2" indent="0" algn="r" rtl="0">
              <a:spcBef>
                <a:spcPts val="0"/>
              </a:spcBef>
              <a:buNone/>
              <a:defRPr sz="1200">
                <a:solidFill>
                  <a:srgbClr val="888888"/>
                </a:solidFill>
                <a:latin typeface="Corbel"/>
                <a:ea typeface="Corbel"/>
                <a:cs typeface="Corbel"/>
                <a:sym typeface="Corbel"/>
              </a:defRPr>
            </a:lvl3pPr>
            <a:lvl4pPr marL="0" marR="0" lvl="3" indent="0" algn="r" rtl="0">
              <a:spcBef>
                <a:spcPts val="0"/>
              </a:spcBef>
              <a:buNone/>
              <a:defRPr sz="1200">
                <a:solidFill>
                  <a:srgbClr val="888888"/>
                </a:solidFill>
                <a:latin typeface="Corbel"/>
                <a:ea typeface="Corbel"/>
                <a:cs typeface="Corbel"/>
                <a:sym typeface="Corbel"/>
              </a:defRPr>
            </a:lvl4pPr>
            <a:lvl5pPr marL="0" marR="0" lvl="4" indent="0" algn="r" rtl="0">
              <a:spcBef>
                <a:spcPts val="0"/>
              </a:spcBef>
              <a:buNone/>
              <a:defRPr sz="1200">
                <a:solidFill>
                  <a:srgbClr val="888888"/>
                </a:solidFill>
                <a:latin typeface="Corbel"/>
                <a:ea typeface="Corbel"/>
                <a:cs typeface="Corbel"/>
                <a:sym typeface="Corbel"/>
              </a:defRPr>
            </a:lvl5pPr>
            <a:lvl6pPr marL="0" marR="0" lvl="5" indent="0" algn="r" rtl="0">
              <a:spcBef>
                <a:spcPts val="0"/>
              </a:spcBef>
              <a:buNone/>
              <a:defRPr sz="1200">
                <a:solidFill>
                  <a:srgbClr val="888888"/>
                </a:solidFill>
                <a:latin typeface="Corbel"/>
                <a:ea typeface="Corbel"/>
                <a:cs typeface="Corbel"/>
                <a:sym typeface="Corbel"/>
              </a:defRPr>
            </a:lvl6pPr>
            <a:lvl7pPr marL="0" marR="0" lvl="6" indent="0" algn="r" rtl="0">
              <a:spcBef>
                <a:spcPts val="0"/>
              </a:spcBef>
              <a:buNone/>
              <a:defRPr sz="1200">
                <a:solidFill>
                  <a:srgbClr val="888888"/>
                </a:solidFill>
                <a:latin typeface="Corbel"/>
                <a:ea typeface="Corbel"/>
                <a:cs typeface="Corbel"/>
                <a:sym typeface="Corbel"/>
              </a:defRPr>
            </a:lvl7pPr>
            <a:lvl8pPr marL="0" marR="0" lvl="7" indent="0" algn="r" rtl="0">
              <a:spcBef>
                <a:spcPts val="0"/>
              </a:spcBef>
              <a:buNone/>
              <a:defRPr sz="1200">
                <a:solidFill>
                  <a:srgbClr val="888888"/>
                </a:solidFill>
                <a:latin typeface="Corbel"/>
                <a:ea typeface="Corbel"/>
                <a:cs typeface="Corbel"/>
                <a:sym typeface="Corbel"/>
              </a:defRPr>
            </a:lvl8pPr>
            <a:lvl9pPr marL="0" marR="0" lvl="8" indent="0" algn="r" rtl="0">
              <a:spcBef>
                <a:spcPts val="0"/>
              </a:spcBef>
              <a:buNone/>
              <a:defRPr sz="1200">
                <a:solidFill>
                  <a:srgbClr val="888888"/>
                </a:solidFill>
                <a:latin typeface="Corbel"/>
                <a:ea typeface="Corbel"/>
                <a:cs typeface="Corbel"/>
                <a:sym typeface="Corbel"/>
              </a:defRPr>
            </a:lvl9pPr>
          </a:lstStyle>
          <a:p>
            <a:fld id="{00000000-1234-1234-1234-123412341234}" type="slidenum">
              <a:rPr lang="fr-FR" smtClean="0"/>
              <a:pPr/>
              <a:t>‹Nº›</a:t>
            </a:fld>
            <a:endParaRPr lang="fr-FR" dirty="0"/>
          </a:p>
        </p:txBody>
      </p:sp>
      <p:cxnSp>
        <p:nvCxnSpPr>
          <p:cNvPr id="5" name="Google Shape;139;p27"/>
          <p:cNvCxnSpPr/>
          <p:nvPr userDrawn="1"/>
        </p:nvCxnSpPr>
        <p:spPr>
          <a:xfrm>
            <a:off x="323528" y="2427734"/>
            <a:ext cx="531300" cy="0"/>
          </a:xfrm>
          <a:prstGeom prst="straightConnector1">
            <a:avLst/>
          </a:prstGeom>
          <a:noFill/>
          <a:ln w="38100" cap="flat" cmpd="sng">
            <a:solidFill>
              <a:srgbClr val="007DC3"/>
            </a:solidFill>
            <a:prstDash val="solid"/>
            <a:round/>
            <a:headEnd type="none" w="med" len="med"/>
            <a:tailEnd type="none" w="med" len="med"/>
          </a:ln>
        </p:spPr>
      </p:cxnSp>
      <p:sp>
        <p:nvSpPr>
          <p:cNvPr id="9" name="Espace réservé du texte 2">
            <a:extLst>
              <a:ext uri="{FF2B5EF4-FFF2-40B4-BE49-F238E27FC236}">
                <a16:creationId xmlns:a16="http://schemas.microsoft.com/office/drawing/2014/main" id="{49E93B82-C3E1-42EE-9818-582FA5C1E0FD}"/>
              </a:ext>
            </a:extLst>
          </p:cNvPr>
          <p:cNvSpPr>
            <a:spLocks noGrp="1"/>
          </p:cNvSpPr>
          <p:nvPr>
            <p:ph type="body" sz="quarter" idx="14"/>
          </p:nvPr>
        </p:nvSpPr>
        <p:spPr>
          <a:xfrm>
            <a:off x="204375" y="1995686"/>
            <a:ext cx="8928100" cy="433388"/>
          </a:xfrm>
          <a:prstGeom prst="rect">
            <a:avLst/>
          </a:prstGeom>
        </p:spPr>
        <p:txBody>
          <a:bodyPr/>
          <a:lstStyle>
            <a:lvl1pPr marL="0" indent="0">
              <a:buNone/>
              <a:defRPr sz="2000" b="1">
                <a:latin typeface="Montserrat" panose="00000500000000000000" pitchFamily="2" charset="0"/>
              </a:defRPr>
            </a:lvl1pPr>
          </a:lstStyle>
          <a:p>
            <a:pPr lvl="0"/>
            <a:r>
              <a:rPr lang="fr-FR" dirty="0"/>
              <a:t>Cliquez pour modifier</a:t>
            </a:r>
          </a:p>
        </p:txBody>
      </p:sp>
      <p:sp>
        <p:nvSpPr>
          <p:cNvPr id="2" name="Rectangle 1">
            <a:extLst>
              <a:ext uri="{FF2B5EF4-FFF2-40B4-BE49-F238E27FC236}">
                <a16:creationId xmlns:a16="http://schemas.microsoft.com/office/drawing/2014/main" id="{DE07D6AE-2586-4F4F-8FED-000971B86F0E}"/>
              </a:ext>
            </a:extLst>
          </p:cNvPr>
          <p:cNvSpPr/>
          <p:nvPr userDrawn="1"/>
        </p:nvSpPr>
        <p:spPr>
          <a:xfrm>
            <a:off x="-108520" y="2787773"/>
            <a:ext cx="9361040" cy="2448269"/>
          </a:xfrm>
          <a:prstGeom prst="rect">
            <a:avLst/>
          </a:prstGeom>
          <a:solidFill>
            <a:srgbClr val="007DC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Picture 2" descr="C:\Users\mgeldof\Desktop\Logo-blanc-droite.png">
            <a:extLst>
              <a:ext uri="{FF2B5EF4-FFF2-40B4-BE49-F238E27FC236}">
                <a16:creationId xmlns:a16="http://schemas.microsoft.com/office/drawing/2014/main" id="{EA90E9F9-318F-4C75-B9E2-BABED0B6F1E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95618" y="4550356"/>
            <a:ext cx="945017" cy="512953"/>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5">
            <a:extLst>
              <a:ext uri="{FF2B5EF4-FFF2-40B4-BE49-F238E27FC236}">
                <a16:creationId xmlns:a16="http://schemas.microsoft.com/office/drawing/2014/main" id="{83CE4B5F-7608-4305-AEEF-EB24E956AC87}"/>
              </a:ext>
            </a:extLst>
          </p:cNvPr>
          <p:cNvSpPr>
            <a:spLocks noGrp="1"/>
          </p:cNvSpPr>
          <p:nvPr>
            <p:ph type="body" sz="quarter" idx="15"/>
          </p:nvPr>
        </p:nvSpPr>
        <p:spPr>
          <a:xfrm>
            <a:off x="204375" y="3001863"/>
            <a:ext cx="2913063" cy="576262"/>
          </a:xfrm>
          <a:prstGeom prst="rect">
            <a:avLst/>
          </a:prstGeom>
        </p:spPr>
        <p:txBody>
          <a:bodyPr/>
          <a:lstStyle>
            <a:lvl1pPr marL="0" indent="0">
              <a:buNone/>
              <a:defRPr sz="1100">
                <a:solidFill>
                  <a:schemeClr val="bg1"/>
                </a:solidFill>
                <a:latin typeface="Montserrat" panose="00000500000000000000" pitchFamily="2" charset="0"/>
              </a:defRPr>
            </a:lvl1pPr>
          </a:lstStyle>
          <a:p>
            <a:pPr lvl="0"/>
            <a:r>
              <a:rPr lang="fr-FR" dirty="0"/>
              <a:t>Cliquez pour modifier</a:t>
            </a:r>
          </a:p>
        </p:txBody>
      </p:sp>
    </p:spTree>
    <p:extLst>
      <p:ext uri="{BB962C8B-B14F-4D97-AF65-F5344CB8AC3E}">
        <p14:creationId xmlns:p14="http://schemas.microsoft.com/office/powerpoint/2010/main" val="233413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mgeldof\Desktop\Logo-droite.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095617" y="4550359"/>
            <a:ext cx="945019" cy="51295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magen que contiene Icono&#10;&#10;Descripción generada automáticamente">
            <a:extLst>
              <a:ext uri="{FF2B5EF4-FFF2-40B4-BE49-F238E27FC236}">
                <a16:creationId xmlns:a16="http://schemas.microsoft.com/office/drawing/2014/main" id="{34FA995A-5D31-4AB6-8E7E-5E3A09D28B8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46045" y="80188"/>
            <a:ext cx="515707" cy="604622"/>
          </a:xfrm>
          <a:prstGeom prst="rect">
            <a:avLst/>
          </a:prstGeom>
        </p:spPr>
      </p:pic>
    </p:spTree>
    <p:extLst>
      <p:ext uri="{BB962C8B-B14F-4D97-AF65-F5344CB8AC3E}">
        <p14:creationId xmlns:p14="http://schemas.microsoft.com/office/powerpoint/2010/main" val="1525927344"/>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defTabSz="68579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8" indent="-171448" algn="l" defTabSz="685791"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44" indent="-171448" algn="l" defTabSz="68579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9" indent="-171448" algn="l" defTabSz="68579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5" indent="-171448" algn="l" defTabSz="6857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31" indent="-171448" algn="l" defTabSz="6857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26" indent="-171448" algn="l" defTabSz="6857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22" indent="-171448" algn="l" defTabSz="6857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18" indent="-171448" algn="l" defTabSz="6857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14" indent="-171448" algn="l" defTabSz="68579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791" rtl="0" eaLnBrk="1" latinLnBrk="0" hangingPunct="1">
        <a:defRPr sz="1400" kern="1200">
          <a:solidFill>
            <a:schemeClr val="tx1"/>
          </a:solidFill>
          <a:latin typeface="+mn-lt"/>
          <a:ea typeface="+mn-ea"/>
          <a:cs typeface="+mn-cs"/>
        </a:defRPr>
      </a:lvl1pPr>
      <a:lvl2pPr marL="342896" algn="l" defTabSz="685791" rtl="0" eaLnBrk="1" latinLnBrk="0" hangingPunct="1">
        <a:defRPr sz="1400" kern="1200">
          <a:solidFill>
            <a:schemeClr val="tx1"/>
          </a:solidFill>
          <a:latin typeface="+mn-lt"/>
          <a:ea typeface="+mn-ea"/>
          <a:cs typeface="+mn-cs"/>
        </a:defRPr>
      </a:lvl2pPr>
      <a:lvl3pPr marL="685791" algn="l" defTabSz="685791" rtl="0" eaLnBrk="1" latinLnBrk="0" hangingPunct="1">
        <a:defRPr sz="1400" kern="1200">
          <a:solidFill>
            <a:schemeClr val="tx1"/>
          </a:solidFill>
          <a:latin typeface="+mn-lt"/>
          <a:ea typeface="+mn-ea"/>
          <a:cs typeface="+mn-cs"/>
        </a:defRPr>
      </a:lvl3pPr>
      <a:lvl4pPr marL="1028687" algn="l" defTabSz="685791" rtl="0" eaLnBrk="1" latinLnBrk="0" hangingPunct="1">
        <a:defRPr sz="1400" kern="1200">
          <a:solidFill>
            <a:schemeClr val="tx1"/>
          </a:solidFill>
          <a:latin typeface="+mn-lt"/>
          <a:ea typeface="+mn-ea"/>
          <a:cs typeface="+mn-cs"/>
        </a:defRPr>
      </a:lvl4pPr>
      <a:lvl5pPr marL="1371583" algn="l" defTabSz="685791" rtl="0" eaLnBrk="1" latinLnBrk="0" hangingPunct="1">
        <a:defRPr sz="1400" kern="1200">
          <a:solidFill>
            <a:schemeClr val="tx1"/>
          </a:solidFill>
          <a:latin typeface="+mn-lt"/>
          <a:ea typeface="+mn-ea"/>
          <a:cs typeface="+mn-cs"/>
        </a:defRPr>
      </a:lvl5pPr>
      <a:lvl6pPr marL="1714479" algn="l" defTabSz="685791" rtl="0" eaLnBrk="1" latinLnBrk="0" hangingPunct="1">
        <a:defRPr sz="1400" kern="1200">
          <a:solidFill>
            <a:schemeClr val="tx1"/>
          </a:solidFill>
          <a:latin typeface="+mn-lt"/>
          <a:ea typeface="+mn-ea"/>
          <a:cs typeface="+mn-cs"/>
        </a:defRPr>
      </a:lvl6pPr>
      <a:lvl7pPr marL="2057374" algn="l" defTabSz="685791" rtl="0" eaLnBrk="1" latinLnBrk="0" hangingPunct="1">
        <a:defRPr sz="1400" kern="1200">
          <a:solidFill>
            <a:schemeClr val="tx1"/>
          </a:solidFill>
          <a:latin typeface="+mn-lt"/>
          <a:ea typeface="+mn-ea"/>
          <a:cs typeface="+mn-cs"/>
        </a:defRPr>
      </a:lvl7pPr>
      <a:lvl8pPr marL="2400270" algn="l" defTabSz="685791" rtl="0" eaLnBrk="1" latinLnBrk="0" hangingPunct="1">
        <a:defRPr sz="1400" kern="1200">
          <a:solidFill>
            <a:schemeClr val="tx1"/>
          </a:solidFill>
          <a:latin typeface="+mn-lt"/>
          <a:ea typeface="+mn-ea"/>
          <a:cs typeface="+mn-cs"/>
        </a:defRPr>
      </a:lvl8pPr>
      <a:lvl9pPr marL="2743166" algn="l" defTabSz="685791"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4.png"/><Relationship Id="rId3" Type="http://schemas.openxmlformats.org/officeDocument/2006/relationships/tags" Target="../tags/tag4.xml"/><Relationship Id="rId21" Type="http://schemas.openxmlformats.org/officeDocument/2006/relationships/image" Target="../media/image10.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5.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1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6.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5.png"/><Relationship Id="rId10" Type="http://schemas.openxmlformats.org/officeDocument/2006/relationships/tags" Target="../tags/tag11.xml"/><Relationship Id="rId19" Type="http://schemas.openxmlformats.org/officeDocument/2006/relationships/image" Target="../media/image7.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1491630"/>
            <a:ext cx="4356792" cy="1125000"/>
          </a:xfrm>
        </p:spPr>
        <p:txBody>
          <a:bodyPr/>
          <a:lstStyle/>
          <a:p>
            <a:r>
              <a:rPr lang="es-ES" sz="2800" dirty="0"/>
              <a:t>Análisis de resultados</a:t>
            </a:r>
          </a:p>
        </p:txBody>
      </p:sp>
      <p:sp>
        <p:nvSpPr>
          <p:cNvPr id="3" name="Espace réservé du texte 2"/>
          <p:cNvSpPr>
            <a:spLocks noGrp="1"/>
          </p:cNvSpPr>
          <p:nvPr>
            <p:ph type="body" sz="quarter" idx="10"/>
          </p:nvPr>
        </p:nvSpPr>
        <p:spPr>
          <a:xfrm>
            <a:off x="5508104" y="2201930"/>
            <a:ext cx="3060452" cy="647526"/>
          </a:xfrm>
        </p:spPr>
        <p:txBody>
          <a:bodyPr anchor="ctr"/>
          <a:lstStyle/>
          <a:p>
            <a:pPr algn="ctr"/>
            <a:r>
              <a:rPr lang="es-ES" sz="1600" b="1" dirty="0"/>
              <a:t>	Diciembre 2021 – Enero 2022</a:t>
            </a:r>
          </a:p>
        </p:txBody>
      </p:sp>
      <p:pic>
        <p:nvPicPr>
          <p:cNvPr id="5" name="Imagen 4" descr="Imagen que contiene Icono&#10;&#10;Descripción generada automáticamente">
            <a:extLst>
              <a:ext uri="{FF2B5EF4-FFF2-40B4-BE49-F238E27FC236}">
                <a16:creationId xmlns:a16="http://schemas.microsoft.com/office/drawing/2014/main" id="{291FEC86-82AD-4384-BC45-C133D60EB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7" y="1146488"/>
            <a:ext cx="1584176" cy="1857310"/>
          </a:xfrm>
          <a:prstGeom prst="rect">
            <a:avLst/>
          </a:prstGeom>
        </p:spPr>
      </p:pic>
    </p:spTree>
    <p:extLst>
      <p:ext uri="{BB962C8B-B14F-4D97-AF65-F5344CB8AC3E}">
        <p14:creationId xmlns:p14="http://schemas.microsoft.com/office/powerpoint/2010/main" val="124458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Gráfico 26">
            <a:extLst>
              <a:ext uri="{FF2B5EF4-FFF2-40B4-BE49-F238E27FC236}">
                <a16:creationId xmlns:a16="http://schemas.microsoft.com/office/drawing/2014/main" id="{D2E72FC3-E8C4-4D70-A0E1-D01DC8646715}"/>
              </a:ext>
            </a:extLst>
          </p:cNvPr>
          <p:cNvGraphicFramePr/>
          <p:nvPr>
            <p:extLst>
              <p:ext uri="{D42A27DB-BD31-4B8C-83A1-F6EECF244321}">
                <p14:modId xmlns:p14="http://schemas.microsoft.com/office/powerpoint/2010/main" val="1742211472"/>
              </p:ext>
            </p:extLst>
          </p:nvPr>
        </p:nvGraphicFramePr>
        <p:xfrm>
          <a:off x="1975114" y="3034119"/>
          <a:ext cx="6801905" cy="211397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a:extLst>
              <a:ext uri="{FF2B5EF4-FFF2-40B4-BE49-F238E27FC236}">
                <a16:creationId xmlns:a16="http://schemas.microsoft.com/office/drawing/2014/main" id="{256D7B3D-681E-4BBD-8B16-40A2A6DE9FE6}"/>
              </a:ext>
            </a:extLst>
          </p:cNvPr>
          <p:cNvSpPr/>
          <p:nvPr/>
        </p:nvSpPr>
        <p:spPr>
          <a:xfrm>
            <a:off x="32345" y="313581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Marcador de texto 1">
            <a:extLst>
              <a:ext uri="{FF2B5EF4-FFF2-40B4-BE49-F238E27FC236}">
                <a16:creationId xmlns:a16="http://schemas.microsoft.com/office/drawing/2014/main" id="{7225B9D7-2F0E-4729-AA4E-A2CA8FDACF79}"/>
              </a:ext>
            </a:extLst>
          </p:cNvPr>
          <p:cNvSpPr>
            <a:spLocks noGrp="1"/>
          </p:cNvSpPr>
          <p:nvPr>
            <p:ph type="body" sz="quarter" idx="13"/>
          </p:nvPr>
        </p:nvSpPr>
        <p:spPr/>
        <p:txBody>
          <a:bodyPr/>
          <a:lstStyle/>
          <a:p>
            <a:r>
              <a:rPr lang="es-ES" dirty="0"/>
              <a:t>Etapas y criterios</a:t>
            </a:r>
          </a:p>
        </p:txBody>
      </p:sp>
      <p:graphicFrame>
        <p:nvGraphicFramePr>
          <p:cNvPr id="3" name="Gráfico 2">
            <a:extLst>
              <a:ext uri="{FF2B5EF4-FFF2-40B4-BE49-F238E27FC236}">
                <a16:creationId xmlns:a16="http://schemas.microsoft.com/office/drawing/2014/main" id="{90F86350-6DE8-4D8D-9838-537996E9FB53}"/>
              </a:ext>
            </a:extLst>
          </p:cNvPr>
          <p:cNvGraphicFramePr/>
          <p:nvPr>
            <p:extLst>
              <p:ext uri="{D42A27DB-BD31-4B8C-83A1-F6EECF244321}">
                <p14:modId xmlns:p14="http://schemas.microsoft.com/office/powerpoint/2010/main" val="3639448047"/>
              </p:ext>
            </p:extLst>
          </p:nvPr>
        </p:nvGraphicFramePr>
        <p:xfrm>
          <a:off x="1547664" y="873880"/>
          <a:ext cx="7488386" cy="205790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a:extLst>
              <a:ext uri="{FF2B5EF4-FFF2-40B4-BE49-F238E27FC236}">
                <a16:creationId xmlns:a16="http://schemas.microsoft.com/office/drawing/2014/main" id="{360661D6-CC1A-4D8C-89BD-14C2844F24E7}"/>
              </a:ext>
            </a:extLst>
          </p:cNvPr>
          <p:cNvSpPr/>
          <p:nvPr/>
        </p:nvSpPr>
        <p:spPr>
          <a:xfrm>
            <a:off x="35495" y="917344"/>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ZoneTexte 3">
            <a:extLst>
              <a:ext uri="{FF2B5EF4-FFF2-40B4-BE49-F238E27FC236}">
                <a16:creationId xmlns:a16="http://schemas.microsoft.com/office/drawing/2014/main" id="{711A4044-C909-4801-8E1F-87BBEF0A9B85}"/>
              </a:ext>
            </a:extLst>
          </p:cNvPr>
          <p:cNvSpPr txBox="1">
            <a:spLocks noChangeArrowheads="1"/>
          </p:cNvSpPr>
          <p:nvPr/>
        </p:nvSpPr>
        <p:spPr bwMode="auto">
          <a:xfrm>
            <a:off x="366981" y="3257033"/>
            <a:ext cx="800219"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Criterios</a:t>
            </a:r>
          </a:p>
        </p:txBody>
      </p:sp>
      <p:sp>
        <p:nvSpPr>
          <p:cNvPr id="8" name="Marcador de número de diapositiva 7">
            <a:extLst>
              <a:ext uri="{FF2B5EF4-FFF2-40B4-BE49-F238E27FC236}">
                <a16:creationId xmlns:a16="http://schemas.microsoft.com/office/drawing/2014/main" id="{50EA4072-7CA3-4755-826E-97542811449A}"/>
              </a:ext>
            </a:extLst>
          </p:cNvPr>
          <p:cNvSpPr>
            <a:spLocks noGrp="1"/>
          </p:cNvSpPr>
          <p:nvPr>
            <p:ph type="sldNum" idx="12"/>
          </p:nvPr>
        </p:nvSpPr>
        <p:spPr/>
        <p:txBody>
          <a:bodyPr/>
          <a:lstStyle/>
          <a:p>
            <a:fld id="{00000000-1234-1234-1234-123412341234}" type="slidenum">
              <a:rPr lang="fr-FR" smtClean="0"/>
              <a:pPr/>
              <a:t>10</a:t>
            </a:fld>
            <a:endParaRPr lang="fr-FR" dirty="0"/>
          </a:p>
        </p:txBody>
      </p:sp>
      <p:sp>
        <p:nvSpPr>
          <p:cNvPr id="5" name="ZoneTexte 3">
            <a:extLst>
              <a:ext uri="{FF2B5EF4-FFF2-40B4-BE49-F238E27FC236}">
                <a16:creationId xmlns:a16="http://schemas.microsoft.com/office/drawing/2014/main" id="{10CFB7F3-9AC1-4C6B-984C-4BE8EC55F4C5}"/>
              </a:ext>
            </a:extLst>
          </p:cNvPr>
          <p:cNvSpPr txBox="1">
            <a:spLocks noChangeArrowheads="1"/>
          </p:cNvSpPr>
          <p:nvPr/>
        </p:nvSpPr>
        <p:spPr bwMode="auto">
          <a:xfrm>
            <a:off x="107950" y="1038567"/>
            <a:ext cx="1478290"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Etapas de la visita</a:t>
            </a:r>
          </a:p>
        </p:txBody>
      </p:sp>
      <p:sp>
        <p:nvSpPr>
          <p:cNvPr id="10" name="Rectángulo: esquinas redondeadas 9">
            <a:extLst>
              <a:ext uri="{FF2B5EF4-FFF2-40B4-BE49-F238E27FC236}">
                <a16:creationId xmlns:a16="http://schemas.microsoft.com/office/drawing/2014/main" id="{0ED8884D-FE41-4B1A-83DD-3C42FD9E10EF}"/>
              </a:ext>
            </a:extLst>
          </p:cNvPr>
          <p:cNvSpPr/>
          <p:nvPr/>
        </p:nvSpPr>
        <p:spPr>
          <a:xfrm>
            <a:off x="7168886" y="3363839"/>
            <a:ext cx="1363554" cy="1476406"/>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ángulo: esquinas redondeadas 10">
            <a:extLst>
              <a:ext uri="{FF2B5EF4-FFF2-40B4-BE49-F238E27FC236}">
                <a16:creationId xmlns:a16="http://schemas.microsoft.com/office/drawing/2014/main" id="{FFE3D299-2312-4B3E-BC1B-D58B1CC94636}"/>
              </a:ext>
            </a:extLst>
          </p:cNvPr>
          <p:cNvSpPr/>
          <p:nvPr/>
        </p:nvSpPr>
        <p:spPr>
          <a:xfrm>
            <a:off x="5220072" y="1164631"/>
            <a:ext cx="1008112" cy="1476406"/>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7343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11</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378597" y="892773"/>
            <a:ext cx="790601"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Llamada</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1906035276"/>
              </p:ext>
            </p:extLst>
          </p:nvPr>
        </p:nvGraphicFramePr>
        <p:xfrm>
          <a:off x="2843808" y="564394"/>
          <a:ext cx="3960440" cy="2769224"/>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LLAMADA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Usted logra hablar con la librería en 3 o menos intentos.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  Suenan menos de 5 tonos antes de descolgar la llamada.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P.802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Al descolgar, la persona se presenta: Con el nombre de la librería XX, Le atiende XXX, en qué puedo ayudarle.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 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atiende y transmite sonrisa telefónica.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informa y resuelve su duda.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7887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 805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pregunta si puede ayudarle en algo más.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6789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se despide con GRACIAS + SALUDO.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7491"/>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7163840" y="1791856"/>
            <a:ext cx="1872210" cy="707886"/>
          </a:xfrm>
          <a:custGeom>
            <a:avLst/>
            <a:gdLst>
              <a:gd name="connsiteX0" fmla="*/ 0 w 1872210"/>
              <a:gd name="connsiteY0" fmla="*/ 0 h 707886"/>
              <a:gd name="connsiteX1" fmla="*/ 267458 w 1872210"/>
              <a:gd name="connsiteY1" fmla="*/ 0 h 707886"/>
              <a:gd name="connsiteX2" fmla="*/ 497473 w 1872210"/>
              <a:gd name="connsiteY2" fmla="*/ 0 h 707886"/>
              <a:gd name="connsiteX3" fmla="*/ 764931 w 1872210"/>
              <a:gd name="connsiteY3" fmla="*/ 0 h 707886"/>
              <a:gd name="connsiteX4" fmla="*/ 1013668 w 1872210"/>
              <a:gd name="connsiteY4" fmla="*/ 0 h 707886"/>
              <a:gd name="connsiteX5" fmla="*/ 1262404 w 1872210"/>
              <a:gd name="connsiteY5" fmla="*/ 0 h 707886"/>
              <a:gd name="connsiteX6" fmla="*/ 1511141 w 1872210"/>
              <a:gd name="connsiteY6" fmla="*/ 0 h 707886"/>
              <a:gd name="connsiteX7" fmla="*/ 1872210 w 1872210"/>
              <a:gd name="connsiteY7" fmla="*/ 0 h 707886"/>
              <a:gd name="connsiteX8" fmla="*/ 1872210 w 1872210"/>
              <a:gd name="connsiteY8" fmla="*/ 361022 h 707886"/>
              <a:gd name="connsiteX9" fmla="*/ 1872210 w 1872210"/>
              <a:gd name="connsiteY9" fmla="*/ 707886 h 707886"/>
              <a:gd name="connsiteX10" fmla="*/ 1660917 w 1872210"/>
              <a:gd name="connsiteY10" fmla="*/ 707886 h 707886"/>
              <a:gd name="connsiteX11" fmla="*/ 1356015 w 1872210"/>
              <a:gd name="connsiteY11" fmla="*/ 707886 h 707886"/>
              <a:gd name="connsiteX12" fmla="*/ 1107278 w 1872210"/>
              <a:gd name="connsiteY12" fmla="*/ 707886 h 707886"/>
              <a:gd name="connsiteX13" fmla="*/ 821097 w 1872210"/>
              <a:gd name="connsiteY13" fmla="*/ 707886 h 707886"/>
              <a:gd name="connsiteX14" fmla="*/ 534917 w 1872210"/>
              <a:gd name="connsiteY14" fmla="*/ 707886 h 707886"/>
              <a:gd name="connsiteX15" fmla="*/ 230014 w 1872210"/>
              <a:gd name="connsiteY15" fmla="*/ 707886 h 707886"/>
              <a:gd name="connsiteX16" fmla="*/ 0 w 1872210"/>
              <a:gd name="connsiteY16" fmla="*/ 707886 h 707886"/>
              <a:gd name="connsiteX17" fmla="*/ 0 w 1872210"/>
              <a:gd name="connsiteY17" fmla="*/ 339785 h 707886"/>
              <a:gd name="connsiteX18" fmla="*/ 0 w 1872210"/>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2210" h="707886" extrusionOk="0">
                <a:moveTo>
                  <a:pt x="0" y="0"/>
                </a:moveTo>
                <a:cubicBezTo>
                  <a:pt x="116712" y="33338"/>
                  <a:pt x="140237" y="-5920"/>
                  <a:pt x="267458" y="0"/>
                </a:cubicBezTo>
                <a:cubicBezTo>
                  <a:pt x="395938" y="4003"/>
                  <a:pt x="456981" y="-14659"/>
                  <a:pt x="497473" y="0"/>
                </a:cubicBezTo>
                <a:cubicBezTo>
                  <a:pt x="534374" y="29325"/>
                  <a:pt x="671408" y="11039"/>
                  <a:pt x="764931" y="0"/>
                </a:cubicBezTo>
                <a:cubicBezTo>
                  <a:pt x="864237" y="-18633"/>
                  <a:pt x="910603" y="22902"/>
                  <a:pt x="1013668" y="0"/>
                </a:cubicBezTo>
                <a:cubicBezTo>
                  <a:pt x="1112925" y="-16816"/>
                  <a:pt x="1180467" y="-39548"/>
                  <a:pt x="1262404" y="0"/>
                </a:cubicBezTo>
                <a:cubicBezTo>
                  <a:pt x="1353997" y="36834"/>
                  <a:pt x="1451416" y="-27928"/>
                  <a:pt x="1511141" y="0"/>
                </a:cubicBezTo>
                <a:cubicBezTo>
                  <a:pt x="1580566" y="-16296"/>
                  <a:pt x="1717505" y="50488"/>
                  <a:pt x="1872210" y="0"/>
                </a:cubicBezTo>
                <a:cubicBezTo>
                  <a:pt x="1883997" y="129358"/>
                  <a:pt x="1874199" y="200371"/>
                  <a:pt x="1872210" y="361022"/>
                </a:cubicBezTo>
                <a:cubicBezTo>
                  <a:pt x="1890404" y="532781"/>
                  <a:pt x="1868124" y="622959"/>
                  <a:pt x="1872210" y="707886"/>
                </a:cubicBezTo>
                <a:cubicBezTo>
                  <a:pt x="1815263" y="686967"/>
                  <a:pt x="1736209" y="732725"/>
                  <a:pt x="1660917" y="707886"/>
                </a:cubicBezTo>
                <a:cubicBezTo>
                  <a:pt x="1578530" y="681616"/>
                  <a:pt x="1496024" y="690265"/>
                  <a:pt x="1356015" y="707886"/>
                </a:cubicBezTo>
                <a:cubicBezTo>
                  <a:pt x="1220473" y="718506"/>
                  <a:pt x="1207818" y="709973"/>
                  <a:pt x="1107278" y="707886"/>
                </a:cubicBezTo>
                <a:cubicBezTo>
                  <a:pt x="1006884" y="709068"/>
                  <a:pt x="944197" y="739753"/>
                  <a:pt x="821097" y="707886"/>
                </a:cubicBezTo>
                <a:cubicBezTo>
                  <a:pt x="679783" y="667543"/>
                  <a:pt x="593780" y="729794"/>
                  <a:pt x="534917" y="707886"/>
                </a:cubicBezTo>
                <a:cubicBezTo>
                  <a:pt x="470952" y="689101"/>
                  <a:pt x="301156" y="726211"/>
                  <a:pt x="230014" y="707886"/>
                </a:cubicBezTo>
                <a:cubicBezTo>
                  <a:pt x="170673" y="702099"/>
                  <a:pt x="58134" y="669831"/>
                  <a:pt x="0" y="707886"/>
                </a:cubicBezTo>
                <a:cubicBezTo>
                  <a:pt x="11785" y="587912"/>
                  <a:pt x="-14793" y="524950"/>
                  <a:pt x="0" y="339785"/>
                </a:cubicBezTo>
                <a:cubicBezTo>
                  <a:pt x="4453" y="162047"/>
                  <a:pt x="-3724" y="101759"/>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r>
              <a:rPr lang="es-ES" sz="800" dirty="0">
                <a:latin typeface="Montserrat" panose="02000505000000020004" pitchFamily="2" charset="0"/>
              </a:rPr>
              <a:t>Menos del 60% de librerías hacen una presentación completa al teléfono: Nombre de librería + nombre de la persona.</a:t>
            </a:r>
          </a:p>
        </p:txBody>
      </p:sp>
      <p:pic>
        <p:nvPicPr>
          <p:cNvPr id="12" name="Imagen 11">
            <a:extLst>
              <a:ext uri="{FF2B5EF4-FFF2-40B4-BE49-F238E27FC236}">
                <a16:creationId xmlns:a16="http://schemas.microsoft.com/office/drawing/2014/main" id="{8BEB6282-11A8-42A1-96EF-B37DBEC9AAF2}"/>
              </a:ext>
            </a:extLst>
          </p:cNvPr>
          <p:cNvPicPr>
            <a:picLocks noChangeAspect="1"/>
          </p:cNvPicPr>
          <p:nvPr/>
        </p:nvPicPr>
        <p:blipFill>
          <a:blip r:embed="rId2"/>
          <a:stretch>
            <a:fillRect/>
          </a:stretch>
        </p:blipFill>
        <p:spPr>
          <a:xfrm>
            <a:off x="581880" y="1456658"/>
            <a:ext cx="666750" cy="1657350"/>
          </a:xfrm>
          <a:prstGeom prst="rect">
            <a:avLst/>
          </a:prstGeom>
        </p:spPr>
      </p:pic>
      <p:sp>
        <p:nvSpPr>
          <p:cNvPr id="4" name="Rectángulo: esquinas redondeadas 3">
            <a:extLst>
              <a:ext uri="{FF2B5EF4-FFF2-40B4-BE49-F238E27FC236}">
                <a16:creationId xmlns:a16="http://schemas.microsoft.com/office/drawing/2014/main" id="{F1E8AF4C-BD93-45DC-ADE9-60F1B7487797}"/>
              </a:ext>
            </a:extLst>
          </p:cNvPr>
          <p:cNvSpPr/>
          <p:nvPr/>
        </p:nvSpPr>
        <p:spPr>
          <a:xfrm>
            <a:off x="2688863" y="2211710"/>
            <a:ext cx="4259401" cy="288032"/>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esquinas redondeadas 19">
            <a:extLst>
              <a:ext uri="{FF2B5EF4-FFF2-40B4-BE49-F238E27FC236}">
                <a16:creationId xmlns:a16="http://schemas.microsoft.com/office/drawing/2014/main" id="{52264A56-8C72-42B8-B22B-98AC90040E26}"/>
              </a:ext>
            </a:extLst>
          </p:cNvPr>
          <p:cNvSpPr/>
          <p:nvPr/>
        </p:nvSpPr>
        <p:spPr>
          <a:xfrm>
            <a:off x="2688863" y="2643758"/>
            <a:ext cx="4259401" cy="288032"/>
          </a:xfrm>
          <a:prstGeom prst="roundRect">
            <a:avLst/>
          </a:prstGeom>
          <a:noFill/>
          <a:ln>
            <a:solidFill>
              <a:srgbClr val="00B05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3"/>
          <a:stretch>
            <a:fillRect/>
          </a:stretch>
        </p:blipFill>
        <p:spPr>
          <a:xfrm>
            <a:off x="112343" y="3125310"/>
            <a:ext cx="1949171" cy="208308"/>
          </a:xfrm>
          <a:prstGeom prst="rect">
            <a:avLst/>
          </a:prstGeom>
        </p:spPr>
      </p:pic>
      <p:graphicFrame>
        <p:nvGraphicFramePr>
          <p:cNvPr id="22" name="23 Gráfico">
            <a:extLst>
              <a:ext uri="{FF2B5EF4-FFF2-40B4-BE49-F238E27FC236}">
                <a16:creationId xmlns:a16="http://schemas.microsoft.com/office/drawing/2014/main" id="{DB0C6B62-77E8-4E0A-B9D1-7E18770DA139}"/>
              </a:ext>
            </a:extLst>
          </p:cNvPr>
          <p:cNvGraphicFramePr/>
          <p:nvPr>
            <p:extLst>
              <p:ext uri="{D42A27DB-BD31-4B8C-83A1-F6EECF244321}">
                <p14:modId xmlns:p14="http://schemas.microsoft.com/office/powerpoint/2010/main" val="2099609544"/>
              </p:ext>
            </p:extLst>
          </p:nvPr>
        </p:nvGraphicFramePr>
        <p:xfrm>
          <a:off x="2075680" y="3519879"/>
          <a:ext cx="4331410" cy="2118453"/>
        </p:xfrm>
        <a:graphic>
          <a:graphicData uri="http://schemas.openxmlformats.org/drawingml/2006/chart">
            <c:chart xmlns:c="http://schemas.openxmlformats.org/drawingml/2006/chart" xmlns:r="http://schemas.openxmlformats.org/officeDocument/2006/relationships" r:id="rId4"/>
          </a:graphicData>
        </a:graphic>
      </p:graphicFrame>
      <p:sp>
        <p:nvSpPr>
          <p:cNvPr id="23" name="CuadroTexto 22">
            <a:extLst>
              <a:ext uri="{FF2B5EF4-FFF2-40B4-BE49-F238E27FC236}">
                <a16:creationId xmlns:a16="http://schemas.microsoft.com/office/drawing/2014/main" id="{754F5BED-A53C-478D-9DF2-0EB1BC9A052A}"/>
              </a:ext>
            </a:extLst>
          </p:cNvPr>
          <p:cNvSpPr txBox="1"/>
          <p:nvPr/>
        </p:nvSpPr>
        <p:spPr>
          <a:xfrm>
            <a:off x="107950" y="3468265"/>
            <a:ext cx="3096344" cy="338554"/>
          </a:xfrm>
          <a:prstGeom prst="rect">
            <a:avLst/>
          </a:prstGeom>
          <a:noFill/>
        </p:spPr>
        <p:txBody>
          <a:bodyPr wrap="square">
            <a:spAutoFit/>
          </a:bodyPr>
          <a:lstStyle/>
          <a:p>
            <a:pPr algn="just" fontAlgn="b"/>
            <a:r>
              <a:rPr lang="es-ES" sz="900" u="none" strike="noStrike" noProof="0" dirty="0">
                <a:solidFill>
                  <a:schemeClr val="tx1"/>
                </a:solidFill>
                <a:effectLst/>
                <a:latin typeface="Montserrat" panose="020B0604020202020204" charset="0"/>
              </a:rPr>
              <a:t>P.802.1 </a:t>
            </a:r>
            <a:r>
              <a:rPr lang="es-ES" sz="700" noProof="0" dirty="0">
                <a:solidFill>
                  <a:srgbClr val="000000"/>
                </a:solidFill>
                <a:latin typeface="Montserrat" panose="02000505000000020004" pitchFamily="2" charset="0"/>
              </a:rPr>
              <a:t>Al descolgar, </a:t>
            </a:r>
            <a:r>
              <a:rPr lang="es-ES" sz="700" dirty="0">
                <a:solidFill>
                  <a:srgbClr val="000000"/>
                </a:solidFill>
                <a:latin typeface="Montserrat" panose="02000505000000020004" pitchFamily="2" charset="0"/>
              </a:rPr>
              <a:t>la persona no se presenta, indique que falta:</a:t>
            </a:r>
            <a:endParaRPr lang="es-ES" sz="900" b="0" i="0" u="none" strike="noStrike" noProof="0" dirty="0">
              <a:solidFill>
                <a:schemeClr val="tx1"/>
              </a:solidFill>
              <a:effectLst/>
              <a:latin typeface="Montserrat" panose="020B0604020202020204" charset="0"/>
            </a:endParaRPr>
          </a:p>
        </p:txBody>
      </p:sp>
      <p:sp>
        <p:nvSpPr>
          <p:cNvPr id="24" name="Rectángulo: esquinas redondeadas 23">
            <a:extLst>
              <a:ext uri="{FF2B5EF4-FFF2-40B4-BE49-F238E27FC236}">
                <a16:creationId xmlns:a16="http://schemas.microsoft.com/office/drawing/2014/main" id="{455BD011-EBEA-4689-BD7B-6DF8AB97895D}"/>
              </a:ext>
            </a:extLst>
          </p:cNvPr>
          <p:cNvSpPr/>
          <p:nvPr/>
        </p:nvSpPr>
        <p:spPr>
          <a:xfrm>
            <a:off x="2442299" y="3651870"/>
            <a:ext cx="4259401" cy="432048"/>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692796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12</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378597" y="892773"/>
            <a:ext cx="984565"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Escaparate</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491704590"/>
              </p:ext>
            </p:extLst>
          </p:nvPr>
        </p:nvGraphicFramePr>
        <p:xfrm>
          <a:off x="2843808" y="564394"/>
          <a:ext cx="3960440" cy="2138549"/>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ESCAPARATE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escaparate de la librería está correctamente iluminado.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 El escaparate de la librería está limpio (ausencia de motas de polvo, ausencia de trazas de dedos,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Los productos expuestos en el escaparate están bien colocados; se ven claramente.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P 102.1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escaparate está decorado?.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2627784" y="3203459"/>
            <a:ext cx="4576480" cy="338554"/>
          </a:xfrm>
          <a:custGeom>
            <a:avLst/>
            <a:gdLst>
              <a:gd name="connsiteX0" fmla="*/ 0 w 4576480"/>
              <a:gd name="connsiteY0" fmla="*/ 0 h 338554"/>
              <a:gd name="connsiteX1" fmla="*/ 653782 w 4576480"/>
              <a:gd name="connsiteY1" fmla="*/ 0 h 338554"/>
              <a:gd name="connsiteX2" fmla="*/ 1216036 w 4576480"/>
              <a:gd name="connsiteY2" fmla="*/ 0 h 338554"/>
              <a:gd name="connsiteX3" fmla="*/ 1869818 w 4576480"/>
              <a:gd name="connsiteY3" fmla="*/ 0 h 338554"/>
              <a:gd name="connsiteX4" fmla="*/ 2477837 w 4576480"/>
              <a:gd name="connsiteY4" fmla="*/ 0 h 338554"/>
              <a:gd name="connsiteX5" fmla="*/ 3085855 w 4576480"/>
              <a:gd name="connsiteY5" fmla="*/ 0 h 338554"/>
              <a:gd name="connsiteX6" fmla="*/ 3693873 w 4576480"/>
              <a:gd name="connsiteY6" fmla="*/ 0 h 338554"/>
              <a:gd name="connsiteX7" fmla="*/ 4576480 w 4576480"/>
              <a:gd name="connsiteY7" fmla="*/ 0 h 338554"/>
              <a:gd name="connsiteX8" fmla="*/ 4576480 w 4576480"/>
              <a:gd name="connsiteY8" fmla="*/ 172662 h 338554"/>
              <a:gd name="connsiteX9" fmla="*/ 4576480 w 4576480"/>
              <a:gd name="connsiteY9" fmla="*/ 338554 h 338554"/>
              <a:gd name="connsiteX10" fmla="*/ 4059991 w 4576480"/>
              <a:gd name="connsiteY10" fmla="*/ 338554 h 338554"/>
              <a:gd name="connsiteX11" fmla="*/ 3314679 w 4576480"/>
              <a:gd name="connsiteY11" fmla="*/ 338554 h 338554"/>
              <a:gd name="connsiteX12" fmla="*/ 2706661 w 4576480"/>
              <a:gd name="connsiteY12" fmla="*/ 338554 h 338554"/>
              <a:gd name="connsiteX13" fmla="*/ 2007113 w 4576480"/>
              <a:gd name="connsiteY13" fmla="*/ 338554 h 338554"/>
              <a:gd name="connsiteX14" fmla="*/ 1307566 w 4576480"/>
              <a:gd name="connsiteY14" fmla="*/ 338554 h 338554"/>
              <a:gd name="connsiteX15" fmla="*/ 562252 w 4576480"/>
              <a:gd name="connsiteY15" fmla="*/ 338554 h 338554"/>
              <a:gd name="connsiteX16" fmla="*/ 0 w 4576480"/>
              <a:gd name="connsiteY16" fmla="*/ 338554 h 338554"/>
              <a:gd name="connsiteX17" fmla="*/ 0 w 4576480"/>
              <a:gd name="connsiteY17" fmla="*/ 162505 h 338554"/>
              <a:gd name="connsiteX18" fmla="*/ 0 w 4576480"/>
              <a:gd name="connsiteY1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76480" h="338554" extrusionOk="0">
                <a:moveTo>
                  <a:pt x="0" y="0"/>
                </a:moveTo>
                <a:cubicBezTo>
                  <a:pt x="282775" y="17438"/>
                  <a:pt x="329145" y="-2139"/>
                  <a:pt x="653782" y="0"/>
                </a:cubicBezTo>
                <a:cubicBezTo>
                  <a:pt x="977070" y="2268"/>
                  <a:pt x="1101222" y="-5858"/>
                  <a:pt x="1216036" y="0"/>
                </a:cubicBezTo>
                <a:cubicBezTo>
                  <a:pt x="1325481" y="17492"/>
                  <a:pt x="1648333" y="-27158"/>
                  <a:pt x="1869818" y="0"/>
                </a:cubicBezTo>
                <a:cubicBezTo>
                  <a:pt x="2134342" y="15643"/>
                  <a:pt x="2231573" y="10951"/>
                  <a:pt x="2477837" y="0"/>
                </a:cubicBezTo>
                <a:cubicBezTo>
                  <a:pt x="2730972" y="14169"/>
                  <a:pt x="2883458" y="-32779"/>
                  <a:pt x="3085855" y="0"/>
                </a:cubicBezTo>
                <a:cubicBezTo>
                  <a:pt x="3304471" y="37838"/>
                  <a:pt x="3551792" y="-32862"/>
                  <a:pt x="3693873" y="0"/>
                </a:cubicBezTo>
                <a:cubicBezTo>
                  <a:pt x="3862069" y="-59770"/>
                  <a:pt x="4184723" y="40591"/>
                  <a:pt x="4576480" y="0"/>
                </a:cubicBezTo>
                <a:cubicBezTo>
                  <a:pt x="4581693" y="63607"/>
                  <a:pt x="4567931" y="95440"/>
                  <a:pt x="4576480" y="172662"/>
                </a:cubicBezTo>
                <a:cubicBezTo>
                  <a:pt x="4593834" y="254656"/>
                  <a:pt x="4575597" y="294959"/>
                  <a:pt x="4576480" y="338554"/>
                </a:cubicBezTo>
                <a:cubicBezTo>
                  <a:pt x="4435849" y="305763"/>
                  <a:pt x="4254310" y="350412"/>
                  <a:pt x="4059991" y="338554"/>
                </a:cubicBezTo>
                <a:cubicBezTo>
                  <a:pt x="3878436" y="312737"/>
                  <a:pt x="3656504" y="319079"/>
                  <a:pt x="3314679" y="338554"/>
                </a:cubicBezTo>
                <a:cubicBezTo>
                  <a:pt x="2984466" y="341906"/>
                  <a:pt x="2951248" y="344360"/>
                  <a:pt x="2706661" y="338554"/>
                </a:cubicBezTo>
                <a:cubicBezTo>
                  <a:pt x="2455889" y="323919"/>
                  <a:pt x="2309022" y="352562"/>
                  <a:pt x="2007113" y="338554"/>
                </a:cubicBezTo>
                <a:cubicBezTo>
                  <a:pt x="1671340" y="308852"/>
                  <a:pt x="1455841" y="336411"/>
                  <a:pt x="1307566" y="338554"/>
                </a:cubicBezTo>
                <a:cubicBezTo>
                  <a:pt x="1145356" y="341137"/>
                  <a:pt x="742510" y="356061"/>
                  <a:pt x="562252" y="338554"/>
                </a:cubicBezTo>
                <a:cubicBezTo>
                  <a:pt x="420175" y="361531"/>
                  <a:pt x="141930" y="296972"/>
                  <a:pt x="0" y="338554"/>
                </a:cubicBezTo>
                <a:cubicBezTo>
                  <a:pt x="-4495" y="281399"/>
                  <a:pt x="-17539" y="251471"/>
                  <a:pt x="0" y="162505"/>
                </a:cubicBezTo>
                <a:cubicBezTo>
                  <a:pt x="11544" y="75844"/>
                  <a:pt x="-9310" y="53111"/>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r>
              <a:rPr lang="es-ES" sz="800" dirty="0">
                <a:latin typeface="Montserrat" panose="02000505000000020004" pitchFamily="2" charset="0"/>
              </a:rPr>
              <a:t>Los escaparates de las librerías en las dos mediciones a nivel global están en el umbral  de dominio</a:t>
            </a:r>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pic>
        <p:nvPicPr>
          <p:cNvPr id="9" name="Imagen 8">
            <a:extLst>
              <a:ext uri="{FF2B5EF4-FFF2-40B4-BE49-F238E27FC236}">
                <a16:creationId xmlns:a16="http://schemas.microsoft.com/office/drawing/2014/main" id="{97700C23-F932-4A92-B0E3-EE3DEDEA284D}"/>
              </a:ext>
            </a:extLst>
          </p:cNvPr>
          <p:cNvPicPr>
            <a:picLocks noChangeAspect="1"/>
          </p:cNvPicPr>
          <p:nvPr/>
        </p:nvPicPr>
        <p:blipFill>
          <a:blip r:embed="rId3"/>
          <a:stretch>
            <a:fillRect/>
          </a:stretch>
        </p:blipFill>
        <p:spPr>
          <a:xfrm>
            <a:off x="524962" y="1311368"/>
            <a:ext cx="838200" cy="1828800"/>
          </a:xfrm>
          <a:prstGeom prst="rect">
            <a:avLst/>
          </a:prstGeom>
        </p:spPr>
      </p:pic>
    </p:spTree>
    <p:extLst>
      <p:ext uri="{BB962C8B-B14F-4D97-AF65-F5344CB8AC3E}">
        <p14:creationId xmlns:p14="http://schemas.microsoft.com/office/powerpoint/2010/main" val="221020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13</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378597" y="892773"/>
            <a:ext cx="748923"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Entrada</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2107980129"/>
              </p:ext>
            </p:extLst>
          </p:nvPr>
        </p:nvGraphicFramePr>
        <p:xfrm>
          <a:off x="2843808" y="627534"/>
          <a:ext cx="3960440" cy="3473519"/>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ENTRADA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entrada a la librería está limpia y despejada.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ambiente de la librería es agradable (temperatura, iluminación correctas).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ruido y el sonido ambiente de la librería es correcto (música a volumen adecuado, ausencia de ruidos molestos,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horario de la librería es claramente visible.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Hay gel hidroalcohólico en la entrada a disposición del cliente.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7887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organización, disposición de la librería es sencilla y clara. Usted sabe orientarse.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6789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Presencia de precios.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749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¿Hay algún cartel donde se haga referencia que esa librería pertenece a CEGAL u otra asociación profesional?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82973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Al entrar se percibe alguna promoción en la librería.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89080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Los pasillos, las mesas, las estanterías están limpios y con los libros bien colocados.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198217"/>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7159447" y="3333618"/>
            <a:ext cx="1872210" cy="584775"/>
          </a:xfrm>
          <a:custGeom>
            <a:avLst/>
            <a:gdLst>
              <a:gd name="connsiteX0" fmla="*/ 0 w 1872210"/>
              <a:gd name="connsiteY0" fmla="*/ 0 h 584775"/>
              <a:gd name="connsiteX1" fmla="*/ 267458 w 1872210"/>
              <a:gd name="connsiteY1" fmla="*/ 0 h 584775"/>
              <a:gd name="connsiteX2" fmla="*/ 497473 w 1872210"/>
              <a:gd name="connsiteY2" fmla="*/ 0 h 584775"/>
              <a:gd name="connsiteX3" fmla="*/ 764931 w 1872210"/>
              <a:gd name="connsiteY3" fmla="*/ 0 h 584775"/>
              <a:gd name="connsiteX4" fmla="*/ 1013668 w 1872210"/>
              <a:gd name="connsiteY4" fmla="*/ 0 h 584775"/>
              <a:gd name="connsiteX5" fmla="*/ 1262404 w 1872210"/>
              <a:gd name="connsiteY5" fmla="*/ 0 h 584775"/>
              <a:gd name="connsiteX6" fmla="*/ 1511141 w 1872210"/>
              <a:gd name="connsiteY6" fmla="*/ 0 h 584775"/>
              <a:gd name="connsiteX7" fmla="*/ 1872210 w 1872210"/>
              <a:gd name="connsiteY7" fmla="*/ 0 h 584775"/>
              <a:gd name="connsiteX8" fmla="*/ 1872210 w 1872210"/>
              <a:gd name="connsiteY8" fmla="*/ 298235 h 584775"/>
              <a:gd name="connsiteX9" fmla="*/ 1872210 w 1872210"/>
              <a:gd name="connsiteY9" fmla="*/ 584775 h 584775"/>
              <a:gd name="connsiteX10" fmla="*/ 1660917 w 1872210"/>
              <a:gd name="connsiteY10" fmla="*/ 584775 h 584775"/>
              <a:gd name="connsiteX11" fmla="*/ 1356015 w 1872210"/>
              <a:gd name="connsiteY11" fmla="*/ 584775 h 584775"/>
              <a:gd name="connsiteX12" fmla="*/ 1107278 w 1872210"/>
              <a:gd name="connsiteY12" fmla="*/ 584775 h 584775"/>
              <a:gd name="connsiteX13" fmla="*/ 821097 w 1872210"/>
              <a:gd name="connsiteY13" fmla="*/ 584775 h 584775"/>
              <a:gd name="connsiteX14" fmla="*/ 534917 w 1872210"/>
              <a:gd name="connsiteY14" fmla="*/ 584775 h 584775"/>
              <a:gd name="connsiteX15" fmla="*/ 230014 w 1872210"/>
              <a:gd name="connsiteY15" fmla="*/ 584775 h 584775"/>
              <a:gd name="connsiteX16" fmla="*/ 0 w 1872210"/>
              <a:gd name="connsiteY16" fmla="*/ 584775 h 584775"/>
              <a:gd name="connsiteX17" fmla="*/ 0 w 1872210"/>
              <a:gd name="connsiteY17" fmla="*/ 280691 h 584775"/>
              <a:gd name="connsiteX18" fmla="*/ 0 w 1872210"/>
              <a:gd name="connsiteY1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2210" h="584775" extrusionOk="0">
                <a:moveTo>
                  <a:pt x="0" y="0"/>
                </a:moveTo>
                <a:cubicBezTo>
                  <a:pt x="115445" y="25354"/>
                  <a:pt x="138572" y="-4541"/>
                  <a:pt x="267458" y="0"/>
                </a:cubicBezTo>
                <a:cubicBezTo>
                  <a:pt x="394916" y="4097"/>
                  <a:pt x="454677" y="-12663"/>
                  <a:pt x="497473" y="0"/>
                </a:cubicBezTo>
                <a:cubicBezTo>
                  <a:pt x="528431" y="29588"/>
                  <a:pt x="668809" y="12921"/>
                  <a:pt x="764931" y="0"/>
                </a:cubicBezTo>
                <a:cubicBezTo>
                  <a:pt x="871480" y="-7907"/>
                  <a:pt x="917866" y="18919"/>
                  <a:pt x="1013668" y="0"/>
                </a:cubicBezTo>
                <a:cubicBezTo>
                  <a:pt x="1109189" y="-16474"/>
                  <a:pt x="1176264" y="-31354"/>
                  <a:pt x="1262404" y="0"/>
                </a:cubicBezTo>
                <a:cubicBezTo>
                  <a:pt x="1350814" y="37550"/>
                  <a:pt x="1446472" y="-18907"/>
                  <a:pt x="1511141" y="0"/>
                </a:cubicBezTo>
                <a:cubicBezTo>
                  <a:pt x="1578361" y="9154"/>
                  <a:pt x="1723225" y="40314"/>
                  <a:pt x="1872210" y="0"/>
                </a:cubicBezTo>
                <a:cubicBezTo>
                  <a:pt x="1876168" y="109723"/>
                  <a:pt x="1870018" y="163185"/>
                  <a:pt x="1872210" y="298235"/>
                </a:cubicBezTo>
                <a:cubicBezTo>
                  <a:pt x="1889613" y="440825"/>
                  <a:pt x="1865265" y="509204"/>
                  <a:pt x="1872210" y="584775"/>
                </a:cubicBezTo>
                <a:cubicBezTo>
                  <a:pt x="1814067" y="561716"/>
                  <a:pt x="1732281" y="605281"/>
                  <a:pt x="1660917" y="584775"/>
                </a:cubicBezTo>
                <a:cubicBezTo>
                  <a:pt x="1594718" y="554275"/>
                  <a:pt x="1500078" y="565643"/>
                  <a:pt x="1356015" y="584775"/>
                </a:cubicBezTo>
                <a:cubicBezTo>
                  <a:pt x="1221527" y="593931"/>
                  <a:pt x="1207495" y="585881"/>
                  <a:pt x="1107278" y="584775"/>
                </a:cubicBezTo>
                <a:cubicBezTo>
                  <a:pt x="1002516" y="576260"/>
                  <a:pt x="935778" y="608196"/>
                  <a:pt x="821097" y="584775"/>
                </a:cubicBezTo>
                <a:cubicBezTo>
                  <a:pt x="689110" y="554648"/>
                  <a:pt x="597276" y="603924"/>
                  <a:pt x="534917" y="584775"/>
                </a:cubicBezTo>
                <a:cubicBezTo>
                  <a:pt x="472594" y="574065"/>
                  <a:pt x="305991" y="602380"/>
                  <a:pt x="230014" y="584775"/>
                </a:cubicBezTo>
                <a:cubicBezTo>
                  <a:pt x="167916" y="574846"/>
                  <a:pt x="55871" y="558164"/>
                  <a:pt x="0" y="584775"/>
                </a:cubicBezTo>
                <a:cubicBezTo>
                  <a:pt x="10165" y="485397"/>
                  <a:pt x="-14679" y="435140"/>
                  <a:pt x="0" y="280691"/>
                </a:cubicBezTo>
                <a:cubicBezTo>
                  <a:pt x="4009" y="132372"/>
                  <a:pt x="-4191" y="85170"/>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r>
              <a:rPr lang="es-ES" sz="800" dirty="0">
                <a:latin typeface="Montserrat" panose="02000505000000020004" pitchFamily="2" charset="0"/>
              </a:rPr>
              <a:t>Menos de la mitad de las librerías evaluadas, se percibe carteles de CEGAL y alguna promoción.</a:t>
            </a:r>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sp>
        <p:nvSpPr>
          <p:cNvPr id="24" name="Rectángulo: esquinas redondeadas 23">
            <a:extLst>
              <a:ext uri="{FF2B5EF4-FFF2-40B4-BE49-F238E27FC236}">
                <a16:creationId xmlns:a16="http://schemas.microsoft.com/office/drawing/2014/main" id="{455BD011-EBEA-4689-BD7B-6DF8AB97895D}"/>
              </a:ext>
            </a:extLst>
          </p:cNvPr>
          <p:cNvSpPr/>
          <p:nvPr/>
        </p:nvSpPr>
        <p:spPr>
          <a:xfrm>
            <a:off x="2627784" y="3400490"/>
            <a:ext cx="4320480" cy="539412"/>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a:extLst>
              <a:ext uri="{FF2B5EF4-FFF2-40B4-BE49-F238E27FC236}">
                <a16:creationId xmlns:a16="http://schemas.microsoft.com/office/drawing/2014/main" id="{EA9882E8-2418-4609-9677-9C9D50CA1F23}"/>
              </a:ext>
            </a:extLst>
          </p:cNvPr>
          <p:cNvPicPr>
            <a:picLocks noChangeAspect="1"/>
          </p:cNvPicPr>
          <p:nvPr/>
        </p:nvPicPr>
        <p:blipFill>
          <a:blip r:embed="rId3"/>
          <a:stretch>
            <a:fillRect/>
          </a:stretch>
        </p:blipFill>
        <p:spPr>
          <a:xfrm>
            <a:off x="467544" y="1491630"/>
            <a:ext cx="760318" cy="1576956"/>
          </a:xfrm>
          <a:prstGeom prst="rect">
            <a:avLst/>
          </a:prstGeom>
        </p:spPr>
      </p:pic>
    </p:spTree>
    <p:extLst>
      <p:ext uri="{BB962C8B-B14F-4D97-AF65-F5344CB8AC3E}">
        <p14:creationId xmlns:p14="http://schemas.microsoft.com/office/powerpoint/2010/main" val="9026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14</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251520" y="892773"/>
            <a:ext cx="1330814"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Descubrimiento</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3034344997"/>
              </p:ext>
            </p:extLst>
          </p:nvPr>
        </p:nvGraphicFramePr>
        <p:xfrm>
          <a:off x="2843808" y="564394"/>
          <a:ext cx="3960440" cy="3309569"/>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DESCUBRIMIENTO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personal de la librería presentan un buen aspecto (uniforme o vestimenta limpia, aspecto aseado, manos limpias, mascarilla puesta en todo momento).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Disponibilidad de vendedores en la librería.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Al menos una persona del equipo de la librería se dirige a usted de manera proactiva para preguntarle si puede ayudarle (sin que usted se acerque a él antes).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En caso de estar todos los vendedores atendiendo, al menos uno de ellos le hace gesto o le dice que le atenderá en breve.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que le atiende le SALUDA + MIRADA + SONRISA.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7887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que le atiende utiliza un tono amable y educado.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3BBB9A"/>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6789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escucha lo que usted busca, centrando su atención en usted y en lo que le dice.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749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hace preguntas para personalizar al máximo su propuesta.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627942"/>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2195736" y="4190313"/>
            <a:ext cx="6048672" cy="461665"/>
          </a:xfrm>
          <a:custGeom>
            <a:avLst/>
            <a:gdLst>
              <a:gd name="connsiteX0" fmla="*/ 0 w 6048672"/>
              <a:gd name="connsiteY0" fmla="*/ 0 h 461665"/>
              <a:gd name="connsiteX1" fmla="*/ 864095 w 6048672"/>
              <a:gd name="connsiteY1" fmla="*/ 0 h 461665"/>
              <a:gd name="connsiteX2" fmla="*/ 1607218 w 6048672"/>
              <a:gd name="connsiteY2" fmla="*/ 0 h 461665"/>
              <a:gd name="connsiteX3" fmla="*/ 2471314 w 6048672"/>
              <a:gd name="connsiteY3" fmla="*/ 0 h 461665"/>
              <a:gd name="connsiteX4" fmla="*/ 3274924 w 6048672"/>
              <a:gd name="connsiteY4" fmla="*/ 0 h 461665"/>
              <a:gd name="connsiteX5" fmla="*/ 4078533 w 6048672"/>
              <a:gd name="connsiteY5" fmla="*/ 0 h 461665"/>
              <a:gd name="connsiteX6" fmla="*/ 4882143 w 6048672"/>
              <a:gd name="connsiteY6" fmla="*/ 0 h 461665"/>
              <a:gd name="connsiteX7" fmla="*/ 6048672 w 6048672"/>
              <a:gd name="connsiteY7" fmla="*/ 0 h 461665"/>
              <a:gd name="connsiteX8" fmla="*/ 6048672 w 6048672"/>
              <a:gd name="connsiteY8" fmla="*/ 235449 h 461665"/>
              <a:gd name="connsiteX9" fmla="*/ 6048672 w 6048672"/>
              <a:gd name="connsiteY9" fmla="*/ 461665 h 461665"/>
              <a:gd name="connsiteX10" fmla="*/ 5366036 w 6048672"/>
              <a:gd name="connsiteY10" fmla="*/ 461665 h 461665"/>
              <a:gd name="connsiteX11" fmla="*/ 4380966 w 6048672"/>
              <a:gd name="connsiteY11" fmla="*/ 461665 h 461665"/>
              <a:gd name="connsiteX12" fmla="*/ 3577357 w 6048672"/>
              <a:gd name="connsiteY12" fmla="*/ 461665 h 461665"/>
              <a:gd name="connsiteX13" fmla="*/ 2652774 w 6048672"/>
              <a:gd name="connsiteY13" fmla="*/ 461665 h 461665"/>
              <a:gd name="connsiteX14" fmla="*/ 1728192 w 6048672"/>
              <a:gd name="connsiteY14" fmla="*/ 461665 h 461665"/>
              <a:gd name="connsiteX15" fmla="*/ 743122 w 6048672"/>
              <a:gd name="connsiteY15" fmla="*/ 461665 h 461665"/>
              <a:gd name="connsiteX16" fmla="*/ 0 w 6048672"/>
              <a:gd name="connsiteY16" fmla="*/ 461665 h 461665"/>
              <a:gd name="connsiteX17" fmla="*/ 0 w 6048672"/>
              <a:gd name="connsiteY17" fmla="*/ 221599 h 461665"/>
              <a:gd name="connsiteX18" fmla="*/ 0 w 6048672"/>
              <a:gd name="connsiteY1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672" h="461665" extrusionOk="0">
                <a:moveTo>
                  <a:pt x="0" y="0"/>
                </a:moveTo>
                <a:cubicBezTo>
                  <a:pt x="375811" y="28242"/>
                  <a:pt x="442344" y="-7488"/>
                  <a:pt x="864095" y="0"/>
                </a:cubicBezTo>
                <a:cubicBezTo>
                  <a:pt x="1290888" y="3237"/>
                  <a:pt x="1462220" y="-3269"/>
                  <a:pt x="1607218" y="0"/>
                </a:cubicBezTo>
                <a:cubicBezTo>
                  <a:pt x="1754834" y="21583"/>
                  <a:pt x="2180817" y="-40114"/>
                  <a:pt x="2471314" y="0"/>
                </a:cubicBezTo>
                <a:cubicBezTo>
                  <a:pt x="2818412" y="17754"/>
                  <a:pt x="2950746" y="14933"/>
                  <a:pt x="3274924" y="0"/>
                </a:cubicBezTo>
                <a:cubicBezTo>
                  <a:pt x="3597353" y="6439"/>
                  <a:pt x="3808006" y="-42048"/>
                  <a:pt x="4078533" y="0"/>
                </a:cubicBezTo>
                <a:cubicBezTo>
                  <a:pt x="4362172" y="61056"/>
                  <a:pt x="4686856" y="-35488"/>
                  <a:pt x="4882143" y="0"/>
                </a:cubicBezTo>
                <a:cubicBezTo>
                  <a:pt x="5101303" y="-37328"/>
                  <a:pt x="5498084" y="68046"/>
                  <a:pt x="6048672" y="0"/>
                </a:cubicBezTo>
                <a:cubicBezTo>
                  <a:pt x="6055661" y="86712"/>
                  <a:pt x="6035775" y="128833"/>
                  <a:pt x="6048672" y="235449"/>
                </a:cubicBezTo>
                <a:cubicBezTo>
                  <a:pt x="6068352" y="345694"/>
                  <a:pt x="6048247" y="403545"/>
                  <a:pt x="6048672" y="461665"/>
                </a:cubicBezTo>
                <a:cubicBezTo>
                  <a:pt x="5865301" y="426875"/>
                  <a:pt x="5598030" y="477778"/>
                  <a:pt x="5366036" y="461665"/>
                </a:cubicBezTo>
                <a:cubicBezTo>
                  <a:pt x="5120640" y="429918"/>
                  <a:pt x="4824928" y="442569"/>
                  <a:pt x="4380966" y="461665"/>
                </a:cubicBezTo>
                <a:cubicBezTo>
                  <a:pt x="3943480" y="465745"/>
                  <a:pt x="3898909" y="461106"/>
                  <a:pt x="3577357" y="461665"/>
                </a:cubicBezTo>
                <a:cubicBezTo>
                  <a:pt x="3251308" y="453670"/>
                  <a:pt x="3016992" y="469405"/>
                  <a:pt x="2652774" y="461665"/>
                </a:cubicBezTo>
                <a:cubicBezTo>
                  <a:pt x="2202979" y="418830"/>
                  <a:pt x="1941442" y="471483"/>
                  <a:pt x="1728192" y="461665"/>
                </a:cubicBezTo>
                <a:cubicBezTo>
                  <a:pt x="1517416" y="470813"/>
                  <a:pt x="958438" y="476022"/>
                  <a:pt x="743122" y="461665"/>
                </a:cubicBezTo>
                <a:cubicBezTo>
                  <a:pt x="549350" y="477005"/>
                  <a:pt x="186219" y="410385"/>
                  <a:pt x="0" y="461665"/>
                </a:cubicBezTo>
                <a:cubicBezTo>
                  <a:pt x="-7217" y="384067"/>
                  <a:pt x="-20135" y="339833"/>
                  <a:pt x="0" y="221599"/>
                </a:cubicBezTo>
                <a:cubicBezTo>
                  <a:pt x="14219" y="100740"/>
                  <a:pt x="-13580" y="74229"/>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pPr marL="171450" indent="-171450">
              <a:buFont typeface="Arial" panose="020B0604020202020204" pitchFamily="34" charset="0"/>
              <a:buChar char="•"/>
            </a:pPr>
            <a:r>
              <a:rPr lang="es-ES" sz="800" dirty="0">
                <a:latin typeface="Montserrat" panose="02000505000000020004" pitchFamily="2" charset="0"/>
              </a:rPr>
              <a:t>A nivel global solo un 54% de los empleados se dirige de forma proactiva al cliente  y en el caso de que el empleado se encuentre ocupado, solo un 62%  hace una gesto o le dice al cliente que en breve será atendido</a:t>
            </a:r>
          </a:p>
          <a:p>
            <a:pPr marL="171450" indent="-171450">
              <a:buFont typeface="Arial" panose="020B0604020202020204" pitchFamily="34" charset="0"/>
              <a:buChar char="•"/>
            </a:pPr>
            <a:r>
              <a:rPr lang="es-ES" sz="800" dirty="0">
                <a:latin typeface="Montserrat" panose="02000505000000020004" pitchFamily="2" charset="0"/>
              </a:rPr>
              <a:t>El 1oo% de las visitas los empleados evaluados ha atendido con un tono amable.</a:t>
            </a:r>
          </a:p>
        </p:txBody>
      </p:sp>
      <p:sp>
        <p:nvSpPr>
          <p:cNvPr id="4" name="Rectángulo: esquinas redondeadas 3">
            <a:extLst>
              <a:ext uri="{FF2B5EF4-FFF2-40B4-BE49-F238E27FC236}">
                <a16:creationId xmlns:a16="http://schemas.microsoft.com/office/drawing/2014/main" id="{F1E8AF4C-BD93-45DC-ADE9-60F1B7487797}"/>
              </a:ext>
            </a:extLst>
          </p:cNvPr>
          <p:cNvSpPr/>
          <p:nvPr/>
        </p:nvSpPr>
        <p:spPr>
          <a:xfrm>
            <a:off x="2691537" y="3653515"/>
            <a:ext cx="4259401" cy="288032"/>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Rectángulo: esquinas redondeadas 19">
            <a:extLst>
              <a:ext uri="{FF2B5EF4-FFF2-40B4-BE49-F238E27FC236}">
                <a16:creationId xmlns:a16="http://schemas.microsoft.com/office/drawing/2014/main" id="{52264A56-8C72-42B8-B22B-98AC90040E26}"/>
              </a:ext>
            </a:extLst>
          </p:cNvPr>
          <p:cNvSpPr/>
          <p:nvPr/>
        </p:nvSpPr>
        <p:spPr>
          <a:xfrm>
            <a:off x="2675718" y="3198777"/>
            <a:ext cx="4259401" cy="288032"/>
          </a:xfrm>
          <a:prstGeom prst="roundRect">
            <a:avLst/>
          </a:prstGeom>
          <a:noFill/>
          <a:ln>
            <a:solidFill>
              <a:srgbClr val="00B05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sp>
        <p:nvSpPr>
          <p:cNvPr id="24" name="Rectángulo: esquinas redondeadas 23">
            <a:extLst>
              <a:ext uri="{FF2B5EF4-FFF2-40B4-BE49-F238E27FC236}">
                <a16:creationId xmlns:a16="http://schemas.microsoft.com/office/drawing/2014/main" id="{455BD011-EBEA-4689-BD7B-6DF8AB97895D}"/>
              </a:ext>
            </a:extLst>
          </p:cNvPr>
          <p:cNvSpPr/>
          <p:nvPr/>
        </p:nvSpPr>
        <p:spPr>
          <a:xfrm>
            <a:off x="2675718" y="2355725"/>
            <a:ext cx="4259401" cy="707885"/>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 name="Imagen 8">
            <a:extLst>
              <a:ext uri="{FF2B5EF4-FFF2-40B4-BE49-F238E27FC236}">
                <a16:creationId xmlns:a16="http://schemas.microsoft.com/office/drawing/2014/main" id="{79ED8CA2-1668-48C8-8DC9-C9CD8C2A1904}"/>
              </a:ext>
            </a:extLst>
          </p:cNvPr>
          <p:cNvPicPr>
            <a:picLocks noChangeAspect="1"/>
          </p:cNvPicPr>
          <p:nvPr/>
        </p:nvPicPr>
        <p:blipFill>
          <a:blip r:embed="rId3"/>
          <a:stretch>
            <a:fillRect/>
          </a:stretch>
        </p:blipFill>
        <p:spPr>
          <a:xfrm>
            <a:off x="378597" y="1336515"/>
            <a:ext cx="937140" cy="1805499"/>
          </a:xfrm>
          <a:prstGeom prst="rect">
            <a:avLst/>
          </a:prstGeom>
        </p:spPr>
      </p:pic>
    </p:spTree>
    <p:extLst>
      <p:ext uri="{BB962C8B-B14F-4D97-AF65-F5344CB8AC3E}">
        <p14:creationId xmlns:p14="http://schemas.microsoft.com/office/powerpoint/2010/main" val="199853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15</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249848" y="909748"/>
            <a:ext cx="1298753"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Argumentación</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3300080285"/>
              </p:ext>
            </p:extLst>
          </p:nvPr>
        </p:nvGraphicFramePr>
        <p:xfrm>
          <a:off x="2843808" y="564394"/>
          <a:ext cx="3960440" cy="2916464"/>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ARGUMENTACIÓN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propone al menos 2 títulos para dar respuesta a su pregunta.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explica el argumento de cada una de sus propuestas.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explica el por qué de su recomendación.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muestra su conocimiento literario en la conversación (hablándole del autor, del libro, de las temáticas, de las novedades, etc.).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comprueba que el libro que usted se lleva está en buen estado y con el precio correctamente etiquetado.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7887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propone completar su primera propuesta con algún otro producto (venta complementaria).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6789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406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menciona la posibilidad de devolución, reembolso en su argumentación.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7491"/>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1796900" y="3861708"/>
            <a:ext cx="6048672" cy="338554"/>
          </a:xfrm>
          <a:custGeom>
            <a:avLst/>
            <a:gdLst>
              <a:gd name="connsiteX0" fmla="*/ 0 w 6048672"/>
              <a:gd name="connsiteY0" fmla="*/ 0 h 338554"/>
              <a:gd name="connsiteX1" fmla="*/ 864095 w 6048672"/>
              <a:gd name="connsiteY1" fmla="*/ 0 h 338554"/>
              <a:gd name="connsiteX2" fmla="*/ 1607218 w 6048672"/>
              <a:gd name="connsiteY2" fmla="*/ 0 h 338554"/>
              <a:gd name="connsiteX3" fmla="*/ 2471314 w 6048672"/>
              <a:gd name="connsiteY3" fmla="*/ 0 h 338554"/>
              <a:gd name="connsiteX4" fmla="*/ 3274924 w 6048672"/>
              <a:gd name="connsiteY4" fmla="*/ 0 h 338554"/>
              <a:gd name="connsiteX5" fmla="*/ 4078533 w 6048672"/>
              <a:gd name="connsiteY5" fmla="*/ 0 h 338554"/>
              <a:gd name="connsiteX6" fmla="*/ 4882143 w 6048672"/>
              <a:gd name="connsiteY6" fmla="*/ 0 h 338554"/>
              <a:gd name="connsiteX7" fmla="*/ 6048672 w 6048672"/>
              <a:gd name="connsiteY7" fmla="*/ 0 h 338554"/>
              <a:gd name="connsiteX8" fmla="*/ 6048672 w 6048672"/>
              <a:gd name="connsiteY8" fmla="*/ 172662 h 338554"/>
              <a:gd name="connsiteX9" fmla="*/ 6048672 w 6048672"/>
              <a:gd name="connsiteY9" fmla="*/ 338554 h 338554"/>
              <a:gd name="connsiteX10" fmla="*/ 5366036 w 6048672"/>
              <a:gd name="connsiteY10" fmla="*/ 338554 h 338554"/>
              <a:gd name="connsiteX11" fmla="*/ 4380966 w 6048672"/>
              <a:gd name="connsiteY11" fmla="*/ 338554 h 338554"/>
              <a:gd name="connsiteX12" fmla="*/ 3577357 w 6048672"/>
              <a:gd name="connsiteY12" fmla="*/ 338554 h 338554"/>
              <a:gd name="connsiteX13" fmla="*/ 2652774 w 6048672"/>
              <a:gd name="connsiteY13" fmla="*/ 338554 h 338554"/>
              <a:gd name="connsiteX14" fmla="*/ 1728192 w 6048672"/>
              <a:gd name="connsiteY14" fmla="*/ 338554 h 338554"/>
              <a:gd name="connsiteX15" fmla="*/ 743122 w 6048672"/>
              <a:gd name="connsiteY15" fmla="*/ 338554 h 338554"/>
              <a:gd name="connsiteX16" fmla="*/ 0 w 6048672"/>
              <a:gd name="connsiteY16" fmla="*/ 338554 h 338554"/>
              <a:gd name="connsiteX17" fmla="*/ 0 w 6048672"/>
              <a:gd name="connsiteY17" fmla="*/ 162505 h 338554"/>
              <a:gd name="connsiteX18" fmla="*/ 0 w 6048672"/>
              <a:gd name="connsiteY1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48672" h="338554" extrusionOk="0">
                <a:moveTo>
                  <a:pt x="0" y="0"/>
                </a:moveTo>
                <a:cubicBezTo>
                  <a:pt x="375559" y="22510"/>
                  <a:pt x="445273" y="-9012"/>
                  <a:pt x="864095" y="0"/>
                </a:cubicBezTo>
                <a:cubicBezTo>
                  <a:pt x="1278185" y="8159"/>
                  <a:pt x="1455578" y="-4419"/>
                  <a:pt x="1607218" y="0"/>
                </a:cubicBezTo>
                <a:cubicBezTo>
                  <a:pt x="1724844" y="37754"/>
                  <a:pt x="2180789" y="-43543"/>
                  <a:pt x="2471314" y="0"/>
                </a:cubicBezTo>
                <a:cubicBezTo>
                  <a:pt x="2816760" y="19590"/>
                  <a:pt x="2964089" y="10952"/>
                  <a:pt x="3274924" y="0"/>
                </a:cubicBezTo>
                <a:cubicBezTo>
                  <a:pt x="3605582" y="18443"/>
                  <a:pt x="3803552" y="-33695"/>
                  <a:pt x="4078533" y="0"/>
                </a:cubicBezTo>
                <a:cubicBezTo>
                  <a:pt x="4379066" y="22358"/>
                  <a:pt x="4690603" y="-36142"/>
                  <a:pt x="4882143" y="0"/>
                </a:cubicBezTo>
                <a:cubicBezTo>
                  <a:pt x="5098433" y="-3153"/>
                  <a:pt x="5537990" y="43811"/>
                  <a:pt x="6048672" y="0"/>
                </a:cubicBezTo>
                <a:cubicBezTo>
                  <a:pt x="6057658" y="62443"/>
                  <a:pt x="6039139" y="97451"/>
                  <a:pt x="6048672" y="172662"/>
                </a:cubicBezTo>
                <a:cubicBezTo>
                  <a:pt x="6066797" y="253398"/>
                  <a:pt x="6048685" y="294425"/>
                  <a:pt x="6048672" y="338554"/>
                </a:cubicBezTo>
                <a:cubicBezTo>
                  <a:pt x="5868986" y="318793"/>
                  <a:pt x="5625659" y="350408"/>
                  <a:pt x="5366036" y="338554"/>
                </a:cubicBezTo>
                <a:cubicBezTo>
                  <a:pt x="5120262" y="311330"/>
                  <a:pt x="4855719" y="294431"/>
                  <a:pt x="4380966" y="338554"/>
                </a:cubicBezTo>
                <a:cubicBezTo>
                  <a:pt x="3948041" y="343133"/>
                  <a:pt x="3900282" y="345091"/>
                  <a:pt x="3577357" y="338554"/>
                </a:cubicBezTo>
                <a:cubicBezTo>
                  <a:pt x="3242489" y="311545"/>
                  <a:pt x="3013461" y="339453"/>
                  <a:pt x="2652774" y="338554"/>
                </a:cubicBezTo>
                <a:cubicBezTo>
                  <a:pt x="2206876" y="303295"/>
                  <a:pt x="1933664" y="337750"/>
                  <a:pt x="1728192" y="338554"/>
                </a:cubicBezTo>
                <a:cubicBezTo>
                  <a:pt x="1516506" y="351305"/>
                  <a:pt x="951488" y="347521"/>
                  <a:pt x="743122" y="338554"/>
                </a:cubicBezTo>
                <a:cubicBezTo>
                  <a:pt x="540816" y="335548"/>
                  <a:pt x="180651" y="308862"/>
                  <a:pt x="0" y="338554"/>
                </a:cubicBezTo>
                <a:cubicBezTo>
                  <a:pt x="-8620" y="281505"/>
                  <a:pt x="-17703" y="247830"/>
                  <a:pt x="0" y="162505"/>
                </a:cubicBezTo>
                <a:cubicBezTo>
                  <a:pt x="14800" y="73814"/>
                  <a:pt x="-8478" y="48761"/>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pPr marL="171450" indent="-171450">
              <a:buFont typeface="Arial" panose="020B0604020202020204" pitchFamily="34" charset="0"/>
              <a:buChar char="•"/>
            </a:pPr>
            <a:r>
              <a:rPr lang="es-ES" sz="800" dirty="0">
                <a:latin typeface="Montserrat" panose="02000505000000020004" pitchFamily="2" charset="0"/>
              </a:rPr>
              <a:t>La venta complementaria apenas se cumple un 18% a nivel global.</a:t>
            </a:r>
          </a:p>
          <a:p>
            <a:pPr marL="171450" indent="-171450">
              <a:buFont typeface="Arial" panose="020B0604020202020204" pitchFamily="34" charset="0"/>
              <a:buChar char="•"/>
            </a:pPr>
            <a:r>
              <a:rPr lang="es-ES" sz="800" dirty="0">
                <a:latin typeface="Montserrat" panose="02000505000000020004" pitchFamily="2" charset="0"/>
              </a:rPr>
              <a:t>Menos de la mitad de las librerías mencionan la posibilidad de devolución</a:t>
            </a:r>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sp>
        <p:nvSpPr>
          <p:cNvPr id="24" name="Rectángulo: esquinas redondeadas 23">
            <a:extLst>
              <a:ext uri="{FF2B5EF4-FFF2-40B4-BE49-F238E27FC236}">
                <a16:creationId xmlns:a16="http://schemas.microsoft.com/office/drawing/2014/main" id="{455BD011-EBEA-4689-BD7B-6DF8AB97895D}"/>
              </a:ext>
            </a:extLst>
          </p:cNvPr>
          <p:cNvSpPr/>
          <p:nvPr/>
        </p:nvSpPr>
        <p:spPr>
          <a:xfrm>
            <a:off x="2691535" y="2942324"/>
            <a:ext cx="4259401" cy="558801"/>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Imagen 10">
            <a:extLst>
              <a:ext uri="{FF2B5EF4-FFF2-40B4-BE49-F238E27FC236}">
                <a16:creationId xmlns:a16="http://schemas.microsoft.com/office/drawing/2014/main" id="{4329777F-EE37-49B9-A030-2353EC070286}"/>
              </a:ext>
            </a:extLst>
          </p:cNvPr>
          <p:cNvPicPr>
            <a:picLocks noChangeAspect="1"/>
          </p:cNvPicPr>
          <p:nvPr/>
        </p:nvPicPr>
        <p:blipFill>
          <a:blip r:embed="rId3"/>
          <a:stretch>
            <a:fillRect/>
          </a:stretch>
        </p:blipFill>
        <p:spPr>
          <a:xfrm>
            <a:off x="467544" y="1491630"/>
            <a:ext cx="968339" cy="1529432"/>
          </a:xfrm>
          <a:prstGeom prst="rect">
            <a:avLst/>
          </a:prstGeom>
        </p:spPr>
      </p:pic>
    </p:spTree>
    <p:extLst>
      <p:ext uri="{BB962C8B-B14F-4D97-AF65-F5344CB8AC3E}">
        <p14:creationId xmlns:p14="http://schemas.microsoft.com/office/powerpoint/2010/main" val="639324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16</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249848" y="909748"/>
            <a:ext cx="1277914"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Cierre de venta</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3043935406"/>
              </p:ext>
            </p:extLst>
          </p:nvPr>
        </p:nvGraphicFramePr>
        <p:xfrm>
          <a:off x="2843808" y="564394"/>
          <a:ext cx="3960440" cy="1644479"/>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CIERRE DE VENTA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pregunta si necesita su ayuda en algo más.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indica dónde pagar el libro o le cobra ella misma.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2555776" y="2678293"/>
            <a:ext cx="4896544" cy="338554"/>
          </a:xfrm>
          <a:custGeom>
            <a:avLst/>
            <a:gdLst>
              <a:gd name="connsiteX0" fmla="*/ 0 w 4896544"/>
              <a:gd name="connsiteY0" fmla="*/ 0 h 338554"/>
              <a:gd name="connsiteX1" fmla="*/ 699506 w 4896544"/>
              <a:gd name="connsiteY1" fmla="*/ 0 h 338554"/>
              <a:gd name="connsiteX2" fmla="*/ 1301082 w 4896544"/>
              <a:gd name="connsiteY2" fmla="*/ 0 h 338554"/>
              <a:gd name="connsiteX3" fmla="*/ 2000588 w 4896544"/>
              <a:gd name="connsiteY3" fmla="*/ 0 h 338554"/>
              <a:gd name="connsiteX4" fmla="*/ 2651129 w 4896544"/>
              <a:gd name="connsiteY4" fmla="*/ 0 h 338554"/>
              <a:gd name="connsiteX5" fmla="*/ 3301670 w 4896544"/>
              <a:gd name="connsiteY5" fmla="*/ 0 h 338554"/>
              <a:gd name="connsiteX6" fmla="*/ 3952211 w 4896544"/>
              <a:gd name="connsiteY6" fmla="*/ 0 h 338554"/>
              <a:gd name="connsiteX7" fmla="*/ 4896544 w 4896544"/>
              <a:gd name="connsiteY7" fmla="*/ 0 h 338554"/>
              <a:gd name="connsiteX8" fmla="*/ 4896544 w 4896544"/>
              <a:gd name="connsiteY8" fmla="*/ 172662 h 338554"/>
              <a:gd name="connsiteX9" fmla="*/ 4896544 w 4896544"/>
              <a:gd name="connsiteY9" fmla="*/ 338554 h 338554"/>
              <a:gd name="connsiteX10" fmla="*/ 4343934 w 4896544"/>
              <a:gd name="connsiteY10" fmla="*/ 338554 h 338554"/>
              <a:gd name="connsiteX11" fmla="*/ 3546497 w 4896544"/>
              <a:gd name="connsiteY11" fmla="*/ 338554 h 338554"/>
              <a:gd name="connsiteX12" fmla="*/ 2895956 w 4896544"/>
              <a:gd name="connsiteY12" fmla="*/ 338554 h 338554"/>
              <a:gd name="connsiteX13" fmla="*/ 2147484 w 4896544"/>
              <a:gd name="connsiteY13" fmla="*/ 338554 h 338554"/>
              <a:gd name="connsiteX14" fmla="*/ 1399013 w 4896544"/>
              <a:gd name="connsiteY14" fmla="*/ 338554 h 338554"/>
              <a:gd name="connsiteX15" fmla="*/ 601575 w 4896544"/>
              <a:gd name="connsiteY15" fmla="*/ 338554 h 338554"/>
              <a:gd name="connsiteX16" fmla="*/ 0 w 4896544"/>
              <a:gd name="connsiteY16" fmla="*/ 338554 h 338554"/>
              <a:gd name="connsiteX17" fmla="*/ 0 w 4896544"/>
              <a:gd name="connsiteY17" fmla="*/ 162505 h 338554"/>
              <a:gd name="connsiteX18" fmla="*/ 0 w 4896544"/>
              <a:gd name="connsiteY1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338554" extrusionOk="0">
                <a:moveTo>
                  <a:pt x="0" y="0"/>
                </a:moveTo>
                <a:cubicBezTo>
                  <a:pt x="304439" y="21852"/>
                  <a:pt x="351130" y="-1572"/>
                  <a:pt x="699506" y="0"/>
                </a:cubicBezTo>
                <a:cubicBezTo>
                  <a:pt x="1025101" y="10752"/>
                  <a:pt x="1181197" y="-3416"/>
                  <a:pt x="1301082" y="0"/>
                </a:cubicBezTo>
                <a:cubicBezTo>
                  <a:pt x="1414546" y="20416"/>
                  <a:pt x="1752704" y="-7194"/>
                  <a:pt x="2000588" y="0"/>
                </a:cubicBezTo>
                <a:cubicBezTo>
                  <a:pt x="2274684" y="8485"/>
                  <a:pt x="2373461" y="10949"/>
                  <a:pt x="2651129" y="0"/>
                </a:cubicBezTo>
                <a:cubicBezTo>
                  <a:pt x="2916272" y="10375"/>
                  <a:pt x="3073495" y="-26649"/>
                  <a:pt x="3301670" y="0"/>
                </a:cubicBezTo>
                <a:cubicBezTo>
                  <a:pt x="3532903" y="44666"/>
                  <a:pt x="3797506" y="-31491"/>
                  <a:pt x="3952211" y="0"/>
                </a:cubicBezTo>
                <a:cubicBezTo>
                  <a:pt x="4132154" y="-64426"/>
                  <a:pt x="4457563" y="50081"/>
                  <a:pt x="4896544" y="0"/>
                </a:cubicBezTo>
                <a:cubicBezTo>
                  <a:pt x="4902624" y="63332"/>
                  <a:pt x="4890830" y="98222"/>
                  <a:pt x="4896544" y="172662"/>
                </a:cubicBezTo>
                <a:cubicBezTo>
                  <a:pt x="4911604" y="253287"/>
                  <a:pt x="4895552" y="294415"/>
                  <a:pt x="4896544" y="338554"/>
                </a:cubicBezTo>
                <a:cubicBezTo>
                  <a:pt x="4747345" y="308322"/>
                  <a:pt x="4520165" y="350335"/>
                  <a:pt x="4343934" y="338554"/>
                </a:cubicBezTo>
                <a:cubicBezTo>
                  <a:pt x="4130396" y="321953"/>
                  <a:pt x="3900300" y="328604"/>
                  <a:pt x="3546497" y="338554"/>
                </a:cubicBezTo>
                <a:cubicBezTo>
                  <a:pt x="3190135" y="340034"/>
                  <a:pt x="3156601" y="339885"/>
                  <a:pt x="2895956" y="338554"/>
                </a:cubicBezTo>
                <a:cubicBezTo>
                  <a:pt x="2633145" y="334295"/>
                  <a:pt x="2460333" y="349108"/>
                  <a:pt x="2147484" y="338554"/>
                </a:cubicBezTo>
                <a:cubicBezTo>
                  <a:pt x="1814478" y="320633"/>
                  <a:pt x="1578908" y="350083"/>
                  <a:pt x="1399013" y="338554"/>
                </a:cubicBezTo>
                <a:cubicBezTo>
                  <a:pt x="1230417" y="351007"/>
                  <a:pt x="788802" y="354544"/>
                  <a:pt x="601575" y="338554"/>
                </a:cubicBezTo>
                <a:cubicBezTo>
                  <a:pt x="446858" y="357000"/>
                  <a:pt x="145385" y="314788"/>
                  <a:pt x="0" y="338554"/>
                </a:cubicBezTo>
                <a:cubicBezTo>
                  <a:pt x="-6471" y="281657"/>
                  <a:pt x="-16261" y="249437"/>
                  <a:pt x="0" y="162505"/>
                </a:cubicBezTo>
                <a:cubicBezTo>
                  <a:pt x="11909" y="74482"/>
                  <a:pt x="-10590" y="54494"/>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r>
              <a:rPr lang="es-ES" sz="800" dirty="0">
                <a:latin typeface="Montserrat" panose="02000505000000020004" pitchFamily="2" charset="0"/>
              </a:rPr>
              <a:t>En la interacción con el vendedor, un 62% indica al cliente si necesita su ayuda en algo mas, dan por sentado que su ayuda a terminado</a:t>
            </a:r>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sp>
        <p:nvSpPr>
          <p:cNvPr id="24" name="Rectángulo: esquinas redondeadas 23">
            <a:extLst>
              <a:ext uri="{FF2B5EF4-FFF2-40B4-BE49-F238E27FC236}">
                <a16:creationId xmlns:a16="http://schemas.microsoft.com/office/drawing/2014/main" id="{455BD011-EBEA-4689-BD7B-6DF8AB97895D}"/>
              </a:ext>
            </a:extLst>
          </p:cNvPr>
          <p:cNvSpPr/>
          <p:nvPr/>
        </p:nvSpPr>
        <p:spPr>
          <a:xfrm>
            <a:off x="2691537" y="1779662"/>
            <a:ext cx="4259401" cy="257406"/>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a:extLst>
              <a:ext uri="{FF2B5EF4-FFF2-40B4-BE49-F238E27FC236}">
                <a16:creationId xmlns:a16="http://schemas.microsoft.com/office/drawing/2014/main" id="{6DDEAD67-F969-492C-8B3C-2485956BB1A0}"/>
              </a:ext>
            </a:extLst>
          </p:cNvPr>
          <p:cNvPicPr>
            <a:picLocks noChangeAspect="1"/>
          </p:cNvPicPr>
          <p:nvPr/>
        </p:nvPicPr>
        <p:blipFill>
          <a:blip r:embed="rId3"/>
          <a:stretch>
            <a:fillRect/>
          </a:stretch>
        </p:blipFill>
        <p:spPr>
          <a:xfrm>
            <a:off x="453360" y="1461072"/>
            <a:ext cx="870890" cy="1592485"/>
          </a:xfrm>
          <a:prstGeom prst="rect">
            <a:avLst/>
          </a:prstGeom>
        </p:spPr>
      </p:pic>
    </p:spTree>
    <p:extLst>
      <p:ext uri="{BB962C8B-B14F-4D97-AF65-F5344CB8AC3E}">
        <p14:creationId xmlns:p14="http://schemas.microsoft.com/office/powerpoint/2010/main" val="237265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17</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249848" y="909748"/>
            <a:ext cx="1138453"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Pase por caja</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3341631349"/>
              </p:ext>
            </p:extLst>
          </p:nvPr>
        </p:nvGraphicFramePr>
        <p:xfrm>
          <a:off x="2843808" y="564394"/>
          <a:ext cx="3960440" cy="4388039"/>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PASE POR CAJA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tiempo de espera desde que llega a la caja hasta que le atienden es inferior a 5 minutos.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El mostrador de caja está limpio y despejado.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SALUDA con un “Buenos días / Buenas tardes" + MIRADA + SONRISA.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pregunta si es para regalo.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pregunta si quiere ticket regalo.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7887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prepara su compra para regalo.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6789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pregunta si va a pagar en efectivo o con tarjeta.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749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Le pregunta si tiene ficha cliente.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13584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pone al día de las ventajas que tiene al tener una ficha cliente.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51404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en caja le ofrece productos gancho o información complementaria sobre productos o servicios.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133392"/>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cobra correctamente.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798978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pregunta si quiere el resguardo de la tarjeta o el ticket en papel o la opción de enviar la factura por mail.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7812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le ha atendido de manera correcta, rápida y amable.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93658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de caja se despide de usted con GRACIAS, ADIÓS (o fórmula amable) + MIRADA + SONRISA.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618069"/>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6943425" y="2521578"/>
            <a:ext cx="2088232" cy="1077218"/>
          </a:xfrm>
          <a:custGeom>
            <a:avLst/>
            <a:gdLst>
              <a:gd name="connsiteX0" fmla="*/ 0 w 2088232"/>
              <a:gd name="connsiteY0" fmla="*/ 0 h 1077218"/>
              <a:gd name="connsiteX1" fmla="*/ 298318 w 2088232"/>
              <a:gd name="connsiteY1" fmla="*/ 0 h 1077218"/>
              <a:gd name="connsiteX2" fmla="*/ 554873 w 2088232"/>
              <a:gd name="connsiteY2" fmla="*/ 0 h 1077218"/>
              <a:gd name="connsiteX3" fmla="*/ 853191 w 2088232"/>
              <a:gd name="connsiteY3" fmla="*/ 0 h 1077218"/>
              <a:gd name="connsiteX4" fmla="*/ 1130628 w 2088232"/>
              <a:gd name="connsiteY4" fmla="*/ 0 h 1077218"/>
              <a:gd name="connsiteX5" fmla="*/ 1408065 w 2088232"/>
              <a:gd name="connsiteY5" fmla="*/ 0 h 1077218"/>
              <a:gd name="connsiteX6" fmla="*/ 1685501 w 2088232"/>
              <a:gd name="connsiteY6" fmla="*/ 0 h 1077218"/>
              <a:gd name="connsiteX7" fmla="*/ 2088232 w 2088232"/>
              <a:gd name="connsiteY7" fmla="*/ 0 h 1077218"/>
              <a:gd name="connsiteX8" fmla="*/ 2088232 w 2088232"/>
              <a:gd name="connsiteY8" fmla="*/ 549381 h 1077218"/>
              <a:gd name="connsiteX9" fmla="*/ 2088232 w 2088232"/>
              <a:gd name="connsiteY9" fmla="*/ 1077218 h 1077218"/>
              <a:gd name="connsiteX10" fmla="*/ 1852560 w 2088232"/>
              <a:gd name="connsiteY10" fmla="*/ 1077218 h 1077218"/>
              <a:gd name="connsiteX11" fmla="*/ 1512476 w 2088232"/>
              <a:gd name="connsiteY11" fmla="*/ 1077218 h 1077218"/>
              <a:gd name="connsiteX12" fmla="*/ 1235040 w 2088232"/>
              <a:gd name="connsiteY12" fmla="*/ 1077218 h 1077218"/>
              <a:gd name="connsiteX13" fmla="*/ 915838 w 2088232"/>
              <a:gd name="connsiteY13" fmla="*/ 1077218 h 1077218"/>
              <a:gd name="connsiteX14" fmla="*/ 596637 w 2088232"/>
              <a:gd name="connsiteY14" fmla="*/ 1077218 h 1077218"/>
              <a:gd name="connsiteX15" fmla="*/ 256554 w 2088232"/>
              <a:gd name="connsiteY15" fmla="*/ 1077218 h 1077218"/>
              <a:gd name="connsiteX16" fmla="*/ 0 w 2088232"/>
              <a:gd name="connsiteY16" fmla="*/ 1077218 h 1077218"/>
              <a:gd name="connsiteX17" fmla="*/ 0 w 2088232"/>
              <a:gd name="connsiteY17" fmla="*/ 517064 h 1077218"/>
              <a:gd name="connsiteX18" fmla="*/ 0 w 2088232"/>
              <a:gd name="connsiteY1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8232" h="1077218" extrusionOk="0">
                <a:moveTo>
                  <a:pt x="0" y="0"/>
                </a:moveTo>
                <a:cubicBezTo>
                  <a:pt x="129946" y="48750"/>
                  <a:pt x="153765" y="-5693"/>
                  <a:pt x="298318" y="0"/>
                </a:cubicBezTo>
                <a:cubicBezTo>
                  <a:pt x="438823" y="6386"/>
                  <a:pt x="510023" y="-24691"/>
                  <a:pt x="554873" y="0"/>
                </a:cubicBezTo>
                <a:cubicBezTo>
                  <a:pt x="602391" y="37070"/>
                  <a:pt x="752806" y="12346"/>
                  <a:pt x="853191" y="0"/>
                </a:cubicBezTo>
                <a:cubicBezTo>
                  <a:pt x="972563" y="-20329"/>
                  <a:pt x="1012610" y="34850"/>
                  <a:pt x="1130628" y="0"/>
                </a:cubicBezTo>
                <a:cubicBezTo>
                  <a:pt x="1241223" y="-28175"/>
                  <a:pt x="1306114" y="-50356"/>
                  <a:pt x="1408065" y="0"/>
                </a:cubicBezTo>
                <a:cubicBezTo>
                  <a:pt x="1510909" y="52673"/>
                  <a:pt x="1618835" y="-39313"/>
                  <a:pt x="1685501" y="0"/>
                </a:cubicBezTo>
                <a:cubicBezTo>
                  <a:pt x="1761752" y="5611"/>
                  <a:pt x="1901643" y="80358"/>
                  <a:pt x="2088232" y="0"/>
                </a:cubicBezTo>
                <a:cubicBezTo>
                  <a:pt x="2102916" y="198065"/>
                  <a:pt x="2090224" y="302686"/>
                  <a:pt x="2088232" y="549381"/>
                </a:cubicBezTo>
                <a:cubicBezTo>
                  <a:pt x="2115520" y="811404"/>
                  <a:pt x="2076425" y="941051"/>
                  <a:pt x="2088232" y="1077218"/>
                </a:cubicBezTo>
                <a:cubicBezTo>
                  <a:pt x="2024760" y="1049221"/>
                  <a:pt x="1941165" y="1115036"/>
                  <a:pt x="1852560" y="1077218"/>
                </a:cubicBezTo>
                <a:cubicBezTo>
                  <a:pt x="1769185" y="1033313"/>
                  <a:pt x="1673932" y="1048108"/>
                  <a:pt x="1512476" y="1077218"/>
                </a:cubicBezTo>
                <a:cubicBezTo>
                  <a:pt x="1361049" y="1093727"/>
                  <a:pt x="1346323" y="1074164"/>
                  <a:pt x="1235040" y="1077218"/>
                </a:cubicBezTo>
                <a:cubicBezTo>
                  <a:pt x="1121268" y="1076083"/>
                  <a:pt x="1046319" y="1123792"/>
                  <a:pt x="915838" y="1077218"/>
                </a:cubicBezTo>
                <a:cubicBezTo>
                  <a:pt x="772882" y="1026079"/>
                  <a:pt x="660359" y="1112448"/>
                  <a:pt x="596637" y="1077218"/>
                </a:cubicBezTo>
                <a:cubicBezTo>
                  <a:pt x="522842" y="1039829"/>
                  <a:pt x="334325" y="1103192"/>
                  <a:pt x="256554" y="1077218"/>
                </a:cubicBezTo>
                <a:cubicBezTo>
                  <a:pt x="188182" y="1059231"/>
                  <a:pt x="63540" y="1028242"/>
                  <a:pt x="0" y="1077218"/>
                </a:cubicBezTo>
                <a:cubicBezTo>
                  <a:pt x="21704" y="894237"/>
                  <a:pt x="-12200" y="791044"/>
                  <a:pt x="0" y="517064"/>
                </a:cubicBezTo>
                <a:cubicBezTo>
                  <a:pt x="900" y="236395"/>
                  <a:pt x="-11240" y="165299"/>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r>
              <a:rPr lang="es-ES" sz="800" dirty="0">
                <a:latin typeface="Montserrat" panose="02000505000000020004" pitchFamily="2" charset="0"/>
              </a:rPr>
              <a:t>La amabilidad y la rapidez son puntos fuertes en el pase por caja, sin embargo, todo lo que tiene que ver con la fidelización del cliente en este punto, es casi inexistente. </a:t>
            </a:r>
          </a:p>
          <a:p>
            <a:r>
              <a:rPr lang="es-ES" sz="800" dirty="0">
                <a:latin typeface="Montserrat" panose="02000505000000020004" pitchFamily="2" charset="0"/>
              </a:rPr>
              <a:t>¿Existe registros de clientes o plan de fidelización como por ejemplo tarjetas de puntos?</a:t>
            </a:r>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sp>
        <p:nvSpPr>
          <p:cNvPr id="24" name="Rectángulo: esquinas redondeadas 23">
            <a:extLst>
              <a:ext uri="{FF2B5EF4-FFF2-40B4-BE49-F238E27FC236}">
                <a16:creationId xmlns:a16="http://schemas.microsoft.com/office/drawing/2014/main" id="{455BD011-EBEA-4689-BD7B-6DF8AB97895D}"/>
              </a:ext>
            </a:extLst>
          </p:cNvPr>
          <p:cNvSpPr/>
          <p:nvPr/>
        </p:nvSpPr>
        <p:spPr>
          <a:xfrm>
            <a:off x="2798097" y="3229464"/>
            <a:ext cx="4046282" cy="765012"/>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a:extLst>
              <a:ext uri="{FF2B5EF4-FFF2-40B4-BE49-F238E27FC236}">
                <a16:creationId xmlns:a16="http://schemas.microsoft.com/office/drawing/2014/main" id="{B1E556D9-6889-44B9-8BCD-61E5C138DD55}"/>
              </a:ext>
            </a:extLst>
          </p:cNvPr>
          <p:cNvPicPr>
            <a:picLocks noChangeAspect="1"/>
          </p:cNvPicPr>
          <p:nvPr/>
        </p:nvPicPr>
        <p:blipFill>
          <a:blip r:embed="rId3"/>
          <a:stretch>
            <a:fillRect/>
          </a:stretch>
        </p:blipFill>
        <p:spPr>
          <a:xfrm>
            <a:off x="467544" y="1413804"/>
            <a:ext cx="792088" cy="1600678"/>
          </a:xfrm>
          <a:prstGeom prst="rect">
            <a:avLst/>
          </a:prstGeom>
        </p:spPr>
      </p:pic>
    </p:spTree>
    <p:extLst>
      <p:ext uri="{BB962C8B-B14F-4D97-AF65-F5344CB8AC3E}">
        <p14:creationId xmlns:p14="http://schemas.microsoft.com/office/powerpoint/2010/main" val="376514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2475C1F-A609-4F5F-AB68-A7E9052F9D02}"/>
              </a:ext>
            </a:extLst>
          </p:cNvPr>
          <p:cNvSpPr>
            <a:spLocks noGrp="1"/>
          </p:cNvSpPr>
          <p:nvPr>
            <p:ph type="sldNum" idx="12"/>
          </p:nvPr>
        </p:nvSpPr>
        <p:spPr/>
        <p:txBody>
          <a:bodyPr/>
          <a:lstStyle/>
          <a:p>
            <a:fld id="{00000000-1234-1234-1234-123412341234}" type="slidenum">
              <a:rPr lang="fr-FR" smtClean="0"/>
              <a:pPr/>
              <a:t>18</a:t>
            </a:fld>
            <a:endParaRPr lang="fr-FR" dirty="0"/>
          </a:p>
        </p:txBody>
      </p:sp>
      <p:sp>
        <p:nvSpPr>
          <p:cNvPr id="3" name="Marcador de texto 2">
            <a:extLst>
              <a:ext uri="{FF2B5EF4-FFF2-40B4-BE49-F238E27FC236}">
                <a16:creationId xmlns:a16="http://schemas.microsoft.com/office/drawing/2014/main" id="{B5DB8305-DE07-464A-95BE-E29E07AF56F1}"/>
              </a:ext>
            </a:extLst>
          </p:cNvPr>
          <p:cNvSpPr>
            <a:spLocks noGrp="1"/>
          </p:cNvSpPr>
          <p:nvPr>
            <p:ph type="body" sz="quarter" idx="13"/>
          </p:nvPr>
        </p:nvSpPr>
        <p:spPr/>
        <p:txBody>
          <a:bodyPr/>
          <a:lstStyle/>
          <a:p>
            <a:r>
              <a:rPr lang="es-ES" dirty="0"/>
              <a:t>Puntos relevantes por etapa</a:t>
            </a:r>
          </a:p>
        </p:txBody>
      </p:sp>
      <p:sp>
        <p:nvSpPr>
          <p:cNvPr id="6" name="Rectángulo 5">
            <a:extLst>
              <a:ext uri="{FF2B5EF4-FFF2-40B4-BE49-F238E27FC236}">
                <a16:creationId xmlns:a16="http://schemas.microsoft.com/office/drawing/2014/main" id="{E6C8487A-77AD-4B56-A10A-80236D794273}"/>
              </a:ext>
            </a:extLst>
          </p:cNvPr>
          <p:cNvSpPr/>
          <p:nvPr/>
        </p:nvSpPr>
        <p:spPr>
          <a:xfrm>
            <a:off x="44994" y="771550"/>
            <a:ext cx="1740523" cy="504056"/>
          </a:xfrm>
          <a:custGeom>
            <a:avLst/>
            <a:gdLst>
              <a:gd name="connsiteX0" fmla="*/ 0 w 1740523"/>
              <a:gd name="connsiteY0" fmla="*/ 0 h 504056"/>
              <a:gd name="connsiteX1" fmla="*/ 562769 w 1740523"/>
              <a:gd name="connsiteY1" fmla="*/ 0 h 504056"/>
              <a:gd name="connsiteX2" fmla="*/ 1160349 w 1740523"/>
              <a:gd name="connsiteY2" fmla="*/ 0 h 504056"/>
              <a:gd name="connsiteX3" fmla="*/ 1740523 w 1740523"/>
              <a:gd name="connsiteY3" fmla="*/ 0 h 504056"/>
              <a:gd name="connsiteX4" fmla="*/ 1740523 w 1740523"/>
              <a:gd name="connsiteY4" fmla="*/ 504056 h 504056"/>
              <a:gd name="connsiteX5" fmla="*/ 1142943 w 1740523"/>
              <a:gd name="connsiteY5" fmla="*/ 504056 h 504056"/>
              <a:gd name="connsiteX6" fmla="*/ 580174 w 1740523"/>
              <a:gd name="connsiteY6" fmla="*/ 504056 h 504056"/>
              <a:gd name="connsiteX7" fmla="*/ 0 w 1740523"/>
              <a:gd name="connsiteY7" fmla="*/ 504056 h 504056"/>
              <a:gd name="connsiteX8" fmla="*/ 0 w 1740523"/>
              <a:gd name="connsiteY8" fmla="*/ 0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0523" h="504056" extrusionOk="0">
                <a:moveTo>
                  <a:pt x="0" y="0"/>
                </a:moveTo>
                <a:cubicBezTo>
                  <a:pt x="248788" y="-14195"/>
                  <a:pt x="306626" y="27787"/>
                  <a:pt x="562769" y="0"/>
                </a:cubicBezTo>
                <a:cubicBezTo>
                  <a:pt x="818912" y="-27787"/>
                  <a:pt x="1025686" y="27749"/>
                  <a:pt x="1160349" y="0"/>
                </a:cubicBezTo>
                <a:cubicBezTo>
                  <a:pt x="1295012" y="-27749"/>
                  <a:pt x="1567374" y="22846"/>
                  <a:pt x="1740523" y="0"/>
                </a:cubicBezTo>
                <a:cubicBezTo>
                  <a:pt x="1737396" y="147599"/>
                  <a:pt x="1737571" y="331368"/>
                  <a:pt x="1740523" y="504056"/>
                </a:cubicBezTo>
                <a:cubicBezTo>
                  <a:pt x="1470274" y="502766"/>
                  <a:pt x="1328680" y="500960"/>
                  <a:pt x="1142943" y="504056"/>
                </a:cubicBezTo>
                <a:cubicBezTo>
                  <a:pt x="957206" y="507152"/>
                  <a:pt x="827364" y="510098"/>
                  <a:pt x="580174" y="504056"/>
                </a:cubicBezTo>
                <a:cubicBezTo>
                  <a:pt x="332984" y="498014"/>
                  <a:pt x="241177" y="517973"/>
                  <a:pt x="0" y="504056"/>
                </a:cubicBezTo>
                <a:cubicBezTo>
                  <a:pt x="21675" y="327997"/>
                  <a:pt x="-21573" y="145939"/>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ZoneTexte 3">
            <a:extLst>
              <a:ext uri="{FF2B5EF4-FFF2-40B4-BE49-F238E27FC236}">
                <a16:creationId xmlns:a16="http://schemas.microsoft.com/office/drawing/2014/main" id="{E84B2640-AFAC-4205-8816-C4DEE357F2BA}"/>
              </a:ext>
            </a:extLst>
          </p:cNvPr>
          <p:cNvSpPr txBox="1">
            <a:spLocks noChangeArrowheads="1"/>
          </p:cNvSpPr>
          <p:nvPr/>
        </p:nvSpPr>
        <p:spPr bwMode="auto">
          <a:xfrm>
            <a:off x="249848" y="909748"/>
            <a:ext cx="990977" cy="261610"/>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dirty="0">
                <a:solidFill>
                  <a:schemeClr val="tx1"/>
                </a:solidFill>
              </a:rPr>
              <a:t>Devolución</a:t>
            </a:r>
          </a:p>
        </p:txBody>
      </p:sp>
      <p:graphicFrame>
        <p:nvGraphicFramePr>
          <p:cNvPr id="8" name="Tabla 7">
            <a:extLst>
              <a:ext uri="{FF2B5EF4-FFF2-40B4-BE49-F238E27FC236}">
                <a16:creationId xmlns:a16="http://schemas.microsoft.com/office/drawing/2014/main" id="{082E4FD4-0B40-44E8-983F-E4DA2AE0E8E1}"/>
              </a:ext>
            </a:extLst>
          </p:cNvPr>
          <p:cNvGraphicFramePr>
            <a:graphicFrameLocks noGrp="1"/>
          </p:cNvGraphicFramePr>
          <p:nvPr>
            <p:extLst>
              <p:ext uri="{D42A27DB-BD31-4B8C-83A1-F6EECF244321}">
                <p14:modId xmlns:p14="http://schemas.microsoft.com/office/powerpoint/2010/main" val="2633509486"/>
              </p:ext>
            </p:extLst>
          </p:nvPr>
        </p:nvGraphicFramePr>
        <p:xfrm>
          <a:off x="2843808" y="564394"/>
          <a:ext cx="3960440" cy="2979449"/>
        </p:xfrm>
        <a:graphic>
          <a:graphicData uri="http://schemas.openxmlformats.org/drawingml/2006/table">
            <a:tbl>
              <a:tblPr/>
              <a:tblGrid>
                <a:gridCol w="456031">
                  <a:extLst>
                    <a:ext uri="{9D8B030D-6E8A-4147-A177-3AD203B41FA5}">
                      <a16:colId xmlns:a16="http://schemas.microsoft.com/office/drawing/2014/main" val="2060684218"/>
                    </a:ext>
                  </a:extLst>
                </a:gridCol>
                <a:gridCol w="1992979">
                  <a:extLst>
                    <a:ext uri="{9D8B030D-6E8A-4147-A177-3AD203B41FA5}">
                      <a16:colId xmlns:a16="http://schemas.microsoft.com/office/drawing/2014/main" val="1978912002"/>
                    </a:ext>
                  </a:extLst>
                </a:gridCol>
                <a:gridCol w="503318">
                  <a:extLst>
                    <a:ext uri="{9D8B030D-6E8A-4147-A177-3AD203B41FA5}">
                      <a16:colId xmlns:a16="http://schemas.microsoft.com/office/drawing/2014/main" val="830266725"/>
                    </a:ext>
                  </a:extLst>
                </a:gridCol>
                <a:gridCol w="504056">
                  <a:extLst>
                    <a:ext uri="{9D8B030D-6E8A-4147-A177-3AD203B41FA5}">
                      <a16:colId xmlns:a16="http://schemas.microsoft.com/office/drawing/2014/main" val="314159071"/>
                    </a:ext>
                  </a:extLst>
                </a:gridCol>
                <a:gridCol w="504056">
                  <a:extLst>
                    <a:ext uri="{9D8B030D-6E8A-4147-A177-3AD203B41FA5}">
                      <a16:colId xmlns:a16="http://schemas.microsoft.com/office/drawing/2014/main" val="1367634949"/>
                    </a:ext>
                  </a:extLst>
                </a:gridCol>
              </a:tblGrid>
              <a:tr h="188502">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3">
                  <a:txBody>
                    <a:bodyPr/>
                    <a:lstStyle/>
                    <a:p>
                      <a:pPr algn="l"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es-ES" sz="800" b="0" i="0" u="none" strike="noStrike" dirty="0">
                          <a:solidFill>
                            <a:srgbClr val="000000"/>
                          </a:solidFill>
                          <a:effectLst/>
                          <a:latin typeface="Montserrat" panose="02000505000000020004" pitchFamily="2" charset="0"/>
                        </a:rPr>
                        <a:t>NOTA 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540903945"/>
                  </a:ext>
                </a:extLst>
              </a:tr>
              <a:tr h="65191">
                <a:tc vMerge="1">
                  <a:txBody>
                    <a:bodyPr/>
                    <a:lstStyle/>
                    <a:p>
                      <a:endParaRPr lang="es-ES"/>
                    </a:p>
                  </a:txBody>
                  <a:tcPr/>
                </a:tc>
                <a:tc vMerge="1">
                  <a:txBody>
                    <a:bodyPr/>
                    <a:lstStyle/>
                    <a:p>
                      <a:endParaRPr lang="es-ES"/>
                    </a:p>
                  </a:txBody>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endParaRPr lang="es-ES" sz="800" b="1" i="0" u="none" strike="noStrike" dirty="0">
                        <a:solidFill>
                          <a:srgbClr val="C3A269"/>
                        </a:solidFill>
                        <a:effectLst/>
                        <a:latin typeface="Montserrat" panose="02000505000000020004" pitchFamily="2"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extLst>
                  <a:ext uri="{0D108BD9-81ED-4DB2-BD59-A6C34878D82A}">
                    <a16:rowId xmlns:a16="http://schemas.microsoft.com/office/drawing/2014/main" val="3480971589"/>
                  </a:ext>
                </a:extLst>
              </a:tr>
              <a:tr h="0">
                <a:tc vMerge="1">
                  <a:txBody>
                    <a:bodyPr/>
                    <a:lstStyle/>
                    <a:p>
                      <a:endParaRPr lang="es-ES"/>
                    </a:p>
                  </a:txBody>
                  <a:tcPr/>
                </a:tc>
                <a:tc vMerge="1">
                  <a:txBody>
                    <a:bodyPr/>
                    <a:lstStyle/>
                    <a:p>
                      <a:endParaRPr lang="es-ES"/>
                    </a:p>
                  </a:txBody>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Navidad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 enero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es-ES" sz="800" b="1" i="0" u="none" strike="noStrike" dirty="0">
                          <a:solidFill>
                            <a:schemeClr val="tx1">
                              <a:lumMod val="50000"/>
                              <a:lumOff val="50000"/>
                            </a:schemeClr>
                          </a:solidFill>
                          <a:effectLst/>
                          <a:latin typeface="Montserrat" panose="02000505000000020004" pitchFamily="2" charset="0"/>
                        </a:rPr>
                        <a:t>Global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77244493"/>
                  </a:ext>
                </a:extLst>
              </a:tr>
              <a:tr h="0">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s-ES" sz="18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25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S" sz="600" b="1" i="0" u="none" strike="noStrike" dirty="0">
                          <a:solidFill>
                            <a:srgbClr val="000000"/>
                          </a:solidFill>
                          <a:effectLst/>
                          <a:latin typeface="Montserrat" panose="02000505000000020004" pitchFamily="2" charset="0"/>
                        </a:rPr>
                        <a:t>50 visitas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814077"/>
                  </a:ext>
                </a:extLst>
              </a:tr>
              <a:tr h="302009">
                <a:tc>
                  <a:txBody>
                    <a:bodyPr/>
                    <a:lstStyle/>
                    <a:p>
                      <a:pPr algn="just" fontAlgn="ctr"/>
                      <a:r>
                        <a:rPr lang="es-ES"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1" i="0" u="none" strike="noStrike" dirty="0">
                          <a:solidFill>
                            <a:srgbClr val="000000"/>
                          </a:solidFill>
                          <a:effectLst/>
                          <a:latin typeface="Montserrat" panose="02000505000000020004" pitchFamily="2" charset="0"/>
                        </a:rPr>
                        <a:t>ETAPA DEVOLUCION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7833"/>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recibe con SALUDO + MIRADA + SONRISA.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970349"/>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Usted puede devolver su compra sin ningún impedimento.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93931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pregunta el motivo de la devolución.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549927"/>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atiende con amabilidad en todo momento.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728134"/>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comprueba el estado del producto antes de proceder a la devolución.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7EB967"/>
                          </a:solidFill>
                          <a:effectLst/>
                          <a:latin typeface="Montserrat" panose="02000505000000020004" pitchFamily="2" charset="0"/>
                          <a:ea typeface="+mn-ea"/>
                          <a:cs typeface="+mn-cs"/>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8478878"/>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le devuelve el importe de su compra en el mismo modo de pago que usted realizó (abono en tarjeta o en efectivo).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467895"/>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política de cambios en la librería es clara?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FF0000"/>
                          </a:solidFill>
                          <a:effectLst/>
                          <a:latin typeface="Montserrat" panose="02000505000000020004" pitchFamily="2" charset="0"/>
                          <a:ea typeface="+mn-ea"/>
                          <a:cs typeface="+mn-cs"/>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E46C0A"/>
                          </a:solidFill>
                          <a:effectLst/>
                          <a:latin typeface="Montserrat" panose="02000505000000020004" pitchFamily="2" charset="0"/>
                          <a:ea typeface="+mn-ea"/>
                          <a:cs typeface="+mn-cs"/>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7491"/>
                  </a:ext>
                </a:extLst>
              </a:tr>
              <a:tr h="210225">
                <a:tc>
                  <a:txBody>
                    <a:bodyPr/>
                    <a:lstStyle/>
                    <a:p>
                      <a:pPr algn="just" rtl="0" fontAlgn="b"/>
                      <a:r>
                        <a:rPr lang="es-ES" sz="600" b="1" i="0" u="none" strike="noStrike" dirty="0">
                          <a:solidFill>
                            <a:srgbClr val="000000"/>
                          </a:solidFill>
                          <a:effectLst/>
                          <a:latin typeface="Montserrat" panose="02000505000000020004" pitchFamily="2" charset="0"/>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
                      <a:r>
                        <a:rPr lang="es-ES" sz="600" b="0" i="0" u="none" strike="noStrike" dirty="0">
                          <a:solidFill>
                            <a:srgbClr val="000000"/>
                          </a:solidFill>
                          <a:effectLst/>
                          <a:latin typeface="Montserrat" panose="02000505000000020004" pitchFamily="2" charset="0"/>
                        </a:rPr>
                        <a:t>La persona se despide de usted con SALUDO CORDIAL + MIRADA + SONRISA.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791" rtl="0" eaLnBrk="1" fontAlgn="b" latinLnBrk="0" hangingPunct="1"/>
                      <a:r>
                        <a:rPr lang="es-ES" sz="800" b="1" i="0" u="none" strike="noStrike" kern="1200" dirty="0">
                          <a:solidFill>
                            <a:srgbClr val="4FBD90"/>
                          </a:solidFill>
                          <a:effectLst/>
                          <a:latin typeface="Montserrat" panose="02000505000000020004" pitchFamily="2" charset="0"/>
                          <a:ea typeface="+mn-ea"/>
                          <a:cs typeface="+mn-cs"/>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357301"/>
                  </a:ext>
                </a:extLst>
              </a:tr>
            </a:tbl>
          </a:graphicData>
        </a:graphic>
      </p:graphicFrame>
      <p:sp>
        <p:nvSpPr>
          <p:cNvPr id="10" name="CuadroTexto 9">
            <a:extLst>
              <a:ext uri="{FF2B5EF4-FFF2-40B4-BE49-F238E27FC236}">
                <a16:creationId xmlns:a16="http://schemas.microsoft.com/office/drawing/2014/main" id="{C6BD3037-CA88-4D83-99C4-1027F457613A}"/>
              </a:ext>
            </a:extLst>
          </p:cNvPr>
          <p:cNvSpPr txBox="1"/>
          <p:nvPr/>
        </p:nvSpPr>
        <p:spPr>
          <a:xfrm>
            <a:off x="2061514" y="3861708"/>
            <a:ext cx="5390806" cy="338554"/>
          </a:xfrm>
          <a:custGeom>
            <a:avLst/>
            <a:gdLst>
              <a:gd name="connsiteX0" fmla="*/ 0 w 5390806"/>
              <a:gd name="connsiteY0" fmla="*/ 0 h 338554"/>
              <a:gd name="connsiteX1" fmla="*/ 770114 w 5390806"/>
              <a:gd name="connsiteY1" fmla="*/ 0 h 338554"/>
              <a:gd name="connsiteX2" fmla="*/ 1432414 w 5390806"/>
              <a:gd name="connsiteY2" fmla="*/ 0 h 338554"/>
              <a:gd name="connsiteX3" fmla="*/ 2202529 w 5390806"/>
              <a:gd name="connsiteY3" fmla="*/ 0 h 338554"/>
              <a:gd name="connsiteX4" fmla="*/ 2918736 w 5390806"/>
              <a:gd name="connsiteY4" fmla="*/ 0 h 338554"/>
              <a:gd name="connsiteX5" fmla="*/ 3634943 w 5390806"/>
              <a:gd name="connsiteY5" fmla="*/ 0 h 338554"/>
              <a:gd name="connsiteX6" fmla="*/ 4351151 w 5390806"/>
              <a:gd name="connsiteY6" fmla="*/ 0 h 338554"/>
              <a:gd name="connsiteX7" fmla="*/ 5390806 w 5390806"/>
              <a:gd name="connsiteY7" fmla="*/ 0 h 338554"/>
              <a:gd name="connsiteX8" fmla="*/ 5390806 w 5390806"/>
              <a:gd name="connsiteY8" fmla="*/ 172662 h 338554"/>
              <a:gd name="connsiteX9" fmla="*/ 5390806 w 5390806"/>
              <a:gd name="connsiteY9" fmla="*/ 338554 h 338554"/>
              <a:gd name="connsiteX10" fmla="*/ 4782414 w 5390806"/>
              <a:gd name="connsiteY10" fmla="*/ 338554 h 338554"/>
              <a:gd name="connsiteX11" fmla="*/ 3904483 w 5390806"/>
              <a:gd name="connsiteY11" fmla="*/ 338554 h 338554"/>
              <a:gd name="connsiteX12" fmla="*/ 3188276 w 5390806"/>
              <a:gd name="connsiteY12" fmla="*/ 338554 h 338554"/>
              <a:gd name="connsiteX13" fmla="*/ 2364253 w 5390806"/>
              <a:gd name="connsiteY13" fmla="*/ 338554 h 338554"/>
              <a:gd name="connsiteX14" fmla="*/ 1540230 w 5390806"/>
              <a:gd name="connsiteY14" fmla="*/ 338554 h 338554"/>
              <a:gd name="connsiteX15" fmla="*/ 662298 w 5390806"/>
              <a:gd name="connsiteY15" fmla="*/ 338554 h 338554"/>
              <a:gd name="connsiteX16" fmla="*/ 0 w 5390806"/>
              <a:gd name="connsiteY16" fmla="*/ 338554 h 338554"/>
              <a:gd name="connsiteX17" fmla="*/ 0 w 5390806"/>
              <a:gd name="connsiteY17" fmla="*/ 162505 h 338554"/>
              <a:gd name="connsiteX18" fmla="*/ 0 w 5390806"/>
              <a:gd name="connsiteY18" fmla="*/ 0 h 33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90806" h="338554" extrusionOk="0">
                <a:moveTo>
                  <a:pt x="0" y="0"/>
                </a:moveTo>
                <a:cubicBezTo>
                  <a:pt x="335738" y="23884"/>
                  <a:pt x="388206" y="-2672"/>
                  <a:pt x="770114" y="0"/>
                </a:cubicBezTo>
                <a:cubicBezTo>
                  <a:pt x="1137864" y="7909"/>
                  <a:pt x="1306871" y="1930"/>
                  <a:pt x="1432414" y="0"/>
                </a:cubicBezTo>
                <a:cubicBezTo>
                  <a:pt x="1547300" y="28095"/>
                  <a:pt x="1925255" y="134"/>
                  <a:pt x="2202529" y="0"/>
                </a:cubicBezTo>
                <a:cubicBezTo>
                  <a:pt x="2512044" y="18056"/>
                  <a:pt x="2644148" y="10952"/>
                  <a:pt x="2918736" y="0"/>
                </a:cubicBezTo>
                <a:cubicBezTo>
                  <a:pt x="3214911" y="16688"/>
                  <a:pt x="3390452" y="-32055"/>
                  <a:pt x="3634943" y="0"/>
                </a:cubicBezTo>
                <a:cubicBezTo>
                  <a:pt x="3889189" y="48282"/>
                  <a:pt x="4167275" y="-18602"/>
                  <a:pt x="4351151" y="0"/>
                </a:cubicBezTo>
                <a:cubicBezTo>
                  <a:pt x="4545155" y="-18013"/>
                  <a:pt x="4904306" y="54284"/>
                  <a:pt x="5390806" y="0"/>
                </a:cubicBezTo>
                <a:cubicBezTo>
                  <a:pt x="5399591" y="62262"/>
                  <a:pt x="5378648" y="94194"/>
                  <a:pt x="5390806" y="172662"/>
                </a:cubicBezTo>
                <a:cubicBezTo>
                  <a:pt x="5409936" y="254561"/>
                  <a:pt x="5394260" y="300064"/>
                  <a:pt x="5390806" y="338554"/>
                </a:cubicBezTo>
                <a:cubicBezTo>
                  <a:pt x="5227360" y="308707"/>
                  <a:pt x="4988640" y="350353"/>
                  <a:pt x="4782414" y="338554"/>
                </a:cubicBezTo>
                <a:cubicBezTo>
                  <a:pt x="4557565" y="316065"/>
                  <a:pt x="4322542" y="303064"/>
                  <a:pt x="3904483" y="338554"/>
                </a:cubicBezTo>
                <a:cubicBezTo>
                  <a:pt x="3512769" y="339960"/>
                  <a:pt x="3475617" y="342013"/>
                  <a:pt x="3188276" y="338554"/>
                </a:cubicBezTo>
                <a:cubicBezTo>
                  <a:pt x="2891818" y="318813"/>
                  <a:pt x="2701117" y="346113"/>
                  <a:pt x="2364253" y="338554"/>
                </a:cubicBezTo>
                <a:cubicBezTo>
                  <a:pt x="1964893" y="304479"/>
                  <a:pt x="1735126" y="347602"/>
                  <a:pt x="1540230" y="338554"/>
                </a:cubicBezTo>
                <a:cubicBezTo>
                  <a:pt x="1354849" y="354113"/>
                  <a:pt x="884555" y="361818"/>
                  <a:pt x="662298" y="338554"/>
                </a:cubicBezTo>
                <a:cubicBezTo>
                  <a:pt x="491552" y="358581"/>
                  <a:pt x="161750" y="308453"/>
                  <a:pt x="0" y="338554"/>
                </a:cubicBezTo>
                <a:cubicBezTo>
                  <a:pt x="-5775" y="281239"/>
                  <a:pt x="-16486" y="248374"/>
                  <a:pt x="0" y="162505"/>
                </a:cubicBezTo>
                <a:cubicBezTo>
                  <a:pt x="12737" y="73089"/>
                  <a:pt x="-11853" y="55492"/>
                  <a:pt x="0" y="0"/>
                </a:cubicBezTo>
                <a:close/>
              </a:path>
            </a:pathLst>
          </a:custGeom>
          <a:noFill/>
          <a:ln>
            <a:solidFill>
              <a:schemeClr val="tx1">
                <a:lumMod val="50000"/>
                <a:lumOff val="50000"/>
              </a:schemeClr>
            </a:solidFill>
            <a:extLst>
              <a:ext uri="{C807C97D-BFC1-408E-A445-0C87EB9F89A2}">
                <ask:lineSketchStyleProps xmlns:ask="http://schemas.microsoft.com/office/drawing/2018/sketchyshapes" sd="2258929764">
                  <a:custGeom>
                    <a:avLst/>
                    <a:gdLst>
                      <a:gd name="connsiteX0" fmla="*/ 0 w 4896544"/>
                      <a:gd name="connsiteY0" fmla="*/ 0 h 707886"/>
                      <a:gd name="connsiteX1" fmla="*/ 699506 w 4896544"/>
                      <a:gd name="connsiteY1" fmla="*/ 0 h 707886"/>
                      <a:gd name="connsiteX2" fmla="*/ 1301082 w 4896544"/>
                      <a:gd name="connsiteY2" fmla="*/ 0 h 707886"/>
                      <a:gd name="connsiteX3" fmla="*/ 2000588 w 4896544"/>
                      <a:gd name="connsiteY3" fmla="*/ 0 h 707886"/>
                      <a:gd name="connsiteX4" fmla="*/ 2651129 w 4896544"/>
                      <a:gd name="connsiteY4" fmla="*/ 0 h 707886"/>
                      <a:gd name="connsiteX5" fmla="*/ 3301670 w 4896544"/>
                      <a:gd name="connsiteY5" fmla="*/ 0 h 707886"/>
                      <a:gd name="connsiteX6" fmla="*/ 3952211 w 4896544"/>
                      <a:gd name="connsiteY6" fmla="*/ 0 h 707886"/>
                      <a:gd name="connsiteX7" fmla="*/ 4896544 w 4896544"/>
                      <a:gd name="connsiteY7" fmla="*/ 0 h 707886"/>
                      <a:gd name="connsiteX8" fmla="*/ 4896544 w 4896544"/>
                      <a:gd name="connsiteY8" fmla="*/ 361022 h 707886"/>
                      <a:gd name="connsiteX9" fmla="*/ 4896544 w 4896544"/>
                      <a:gd name="connsiteY9" fmla="*/ 707886 h 707886"/>
                      <a:gd name="connsiteX10" fmla="*/ 4343934 w 4896544"/>
                      <a:gd name="connsiteY10" fmla="*/ 707886 h 707886"/>
                      <a:gd name="connsiteX11" fmla="*/ 3546497 w 4896544"/>
                      <a:gd name="connsiteY11" fmla="*/ 707886 h 707886"/>
                      <a:gd name="connsiteX12" fmla="*/ 2895956 w 4896544"/>
                      <a:gd name="connsiteY12" fmla="*/ 707886 h 707886"/>
                      <a:gd name="connsiteX13" fmla="*/ 2147484 w 4896544"/>
                      <a:gd name="connsiteY13" fmla="*/ 707886 h 707886"/>
                      <a:gd name="connsiteX14" fmla="*/ 1399013 w 4896544"/>
                      <a:gd name="connsiteY14" fmla="*/ 707886 h 707886"/>
                      <a:gd name="connsiteX15" fmla="*/ 601575 w 4896544"/>
                      <a:gd name="connsiteY15" fmla="*/ 707886 h 707886"/>
                      <a:gd name="connsiteX16" fmla="*/ 0 w 4896544"/>
                      <a:gd name="connsiteY16" fmla="*/ 707886 h 707886"/>
                      <a:gd name="connsiteX17" fmla="*/ 0 w 4896544"/>
                      <a:gd name="connsiteY17" fmla="*/ 339785 h 707886"/>
                      <a:gd name="connsiteX18" fmla="*/ 0 w 4896544"/>
                      <a:gd name="connsiteY18"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6544" h="707886" extrusionOk="0">
                        <a:moveTo>
                          <a:pt x="0" y="0"/>
                        </a:moveTo>
                        <a:cubicBezTo>
                          <a:pt x="301001" y="29734"/>
                          <a:pt x="350070" y="-1884"/>
                          <a:pt x="699506" y="0"/>
                        </a:cubicBezTo>
                        <a:cubicBezTo>
                          <a:pt x="1048942" y="1884"/>
                          <a:pt x="1172001" y="-21087"/>
                          <a:pt x="1301082" y="0"/>
                        </a:cubicBezTo>
                        <a:cubicBezTo>
                          <a:pt x="1430163" y="21087"/>
                          <a:pt x="1744578" y="20052"/>
                          <a:pt x="2000588" y="0"/>
                        </a:cubicBezTo>
                        <a:cubicBezTo>
                          <a:pt x="2256598" y="-20052"/>
                          <a:pt x="2407867" y="22903"/>
                          <a:pt x="2651129" y="0"/>
                        </a:cubicBezTo>
                        <a:cubicBezTo>
                          <a:pt x="2894391" y="-22903"/>
                          <a:pt x="3055437" y="-31818"/>
                          <a:pt x="3301670" y="0"/>
                        </a:cubicBezTo>
                        <a:cubicBezTo>
                          <a:pt x="3547903" y="31818"/>
                          <a:pt x="3777909" y="-20223"/>
                          <a:pt x="3952211" y="0"/>
                        </a:cubicBezTo>
                        <a:cubicBezTo>
                          <a:pt x="4126513" y="20223"/>
                          <a:pt x="4527035" y="44967"/>
                          <a:pt x="4896544" y="0"/>
                        </a:cubicBezTo>
                        <a:cubicBezTo>
                          <a:pt x="4900887" y="134135"/>
                          <a:pt x="4884579" y="195322"/>
                          <a:pt x="4896544" y="361022"/>
                        </a:cubicBezTo>
                        <a:cubicBezTo>
                          <a:pt x="4908509" y="526722"/>
                          <a:pt x="4900787" y="630983"/>
                          <a:pt x="4896544" y="707886"/>
                        </a:cubicBezTo>
                        <a:cubicBezTo>
                          <a:pt x="4754325" y="696004"/>
                          <a:pt x="4566387" y="732748"/>
                          <a:pt x="4343934" y="707886"/>
                        </a:cubicBezTo>
                        <a:cubicBezTo>
                          <a:pt x="4121481" y="683025"/>
                          <a:pt x="3895412" y="696071"/>
                          <a:pt x="3546497" y="707886"/>
                        </a:cubicBezTo>
                        <a:cubicBezTo>
                          <a:pt x="3197582" y="719701"/>
                          <a:pt x="3156000" y="704684"/>
                          <a:pt x="2895956" y="707886"/>
                        </a:cubicBezTo>
                        <a:cubicBezTo>
                          <a:pt x="2635912" y="711088"/>
                          <a:pt x="2475757" y="740546"/>
                          <a:pt x="2147484" y="707886"/>
                        </a:cubicBezTo>
                        <a:cubicBezTo>
                          <a:pt x="1819211" y="675226"/>
                          <a:pt x="1582869" y="737770"/>
                          <a:pt x="1399013" y="707886"/>
                        </a:cubicBezTo>
                        <a:cubicBezTo>
                          <a:pt x="1215157" y="678002"/>
                          <a:pt x="766744" y="723046"/>
                          <a:pt x="601575" y="707886"/>
                        </a:cubicBezTo>
                        <a:cubicBezTo>
                          <a:pt x="436406" y="692726"/>
                          <a:pt x="141676" y="681993"/>
                          <a:pt x="0" y="707886"/>
                        </a:cubicBezTo>
                        <a:cubicBezTo>
                          <a:pt x="-12104" y="591487"/>
                          <a:pt x="-13345" y="515783"/>
                          <a:pt x="0" y="339785"/>
                        </a:cubicBezTo>
                        <a:cubicBezTo>
                          <a:pt x="13345" y="163787"/>
                          <a:pt x="-6307" y="99667"/>
                          <a:pt x="0" y="0"/>
                        </a:cubicBezTo>
                        <a:close/>
                      </a:path>
                    </a:pathLst>
                  </a:custGeom>
                  <ask:type>
                    <ask:lineSketchFreehand/>
                  </ask:type>
                </ask:lineSketchStyleProps>
              </a:ext>
            </a:extLst>
          </a:ln>
        </p:spPr>
        <p:txBody>
          <a:bodyPr wrap="square" rtlCol="0">
            <a:spAutoFit/>
          </a:bodyPr>
          <a:lstStyle/>
          <a:p>
            <a:r>
              <a:rPr lang="es-ES" sz="800" dirty="0">
                <a:latin typeface="Montserrat" panose="02000505000000020004" pitchFamily="2" charset="0"/>
              </a:rPr>
              <a:t>La política de devolución no es homogéneo en las librerías evaluadas y solo un 66% de los clientes la encuentra clara.</a:t>
            </a:r>
          </a:p>
        </p:txBody>
      </p:sp>
      <p:pic>
        <p:nvPicPr>
          <p:cNvPr id="21" name="Imagen 20">
            <a:extLst>
              <a:ext uri="{FF2B5EF4-FFF2-40B4-BE49-F238E27FC236}">
                <a16:creationId xmlns:a16="http://schemas.microsoft.com/office/drawing/2014/main" id="{5D966D21-EE0B-4966-BB44-09BAC21A1A99}"/>
              </a:ext>
            </a:extLst>
          </p:cNvPr>
          <p:cNvPicPr>
            <a:picLocks noChangeAspect="1"/>
          </p:cNvPicPr>
          <p:nvPr/>
        </p:nvPicPr>
        <p:blipFill>
          <a:blip r:embed="rId2"/>
          <a:stretch>
            <a:fillRect/>
          </a:stretch>
        </p:blipFill>
        <p:spPr>
          <a:xfrm>
            <a:off x="112343" y="3125310"/>
            <a:ext cx="1949171" cy="208308"/>
          </a:xfrm>
          <a:prstGeom prst="rect">
            <a:avLst/>
          </a:prstGeom>
        </p:spPr>
      </p:pic>
      <p:sp>
        <p:nvSpPr>
          <p:cNvPr id="24" name="Rectángulo: esquinas redondeadas 23">
            <a:extLst>
              <a:ext uri="{FF2B5EF4-FFF2-40B4-BE49-F238E27FC236}">
                <a16:creationId xmlns:a16="http://schemas.microsoft.com/office/drawing/2014/main" id="{455BD011-EBEA-4689-BD7B-6DF8AB97895D}"/>
              </a:ext>
            </a:extLst>
          </p:cNvPr>
          <p:cNvSpPr/>
          <p:nvPr/>
        </p:nvSpPr>
        <p:spPr>
          <a:xfrm>
            <a:off x="2691535" y="2807078"/>
            <a:ext cx="4259401" cy="526540"/>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a:extLst>
              <a:ext uri="{FF2B5EF4-FFF2-40B4-BE49-F238E27FC236}">
                <a16:creationId xmlns:a16="http://schemas.microsoft.com/office/drawing/2014/main" id="{909FD82A-D729-4EA9-BDF9-F3517A9F7FCF}"/>
              </a:ext>
            </a:extLst>
          </p:cNvPr>
          <p:cNvPicPr>
            <a:picLocks noChangeAspect="1"/>
          </p:cNvPicPr>
          <p:nvPr/>
        </p:nvPicPr>
        <p:blipFill>
          <a:blip r:embed="rId3"/>
          <a:stretch>
            <a:fillRect/>
          </a:stretch>
        </p:blipFill>
        <p:spPr>
          <a:xfrm>
            <a:off x="546320" y="1441700"/>
            <a:ext cx="663555" cy="1535435"/>
          </a:xfrm>
          <a:prstGeom prst="rect">
            <a:avLst/>
          </a:prstGeom>
        </p:spPr>
      </p:pic>
    </p:spTree>
    <p:extLst>
      <p:ext uri="{BB962C8B-B14F-4D97-AF65-F5344CB8AC3E}">
        <p14:creationId xmlns:p14="http://schemas.microsoft.com/office/powerpoint/2010/main" val="68782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Puntos fuertes del protocolo</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19</a:t>
            </a:fld>
            <a:endParaRPr lang="fr-FR" dirty="0"/>
          </a:p>
        </p:txBody>
      </p:sp>
      <p:sp>
        <p:nvSpPr>
          <p:cNvPr id="17" name="CuadroTexto 16">
            <a:extLst>
              <a:ext uri="{FF2B5EF4-FFF2-40B4-BE49-F238E27FC236}">
                <a16:creationId xmlns:a16="http://schemas.microsoft.com/office/drawing/2014/main" id="{3A248A05-6E62-484B-8989-DBE138C5E159}"/>
              </a:ext>
            </a:extLst>
          </p:cNvPr>
          <p:cNvSpPr txBox="1"/>
          <p:nvPr/>
        </p:nvSpPr>
        <p:spPr>
          <a:xfrm>
            <a:off x="287526" y="2244348"/>
            <a:ext cx="7668850" cy="615553"/>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202- El escaparate de la librería está correctamente iluminado.  </a:t>
            </a:r>
            <a:r>
              <a:rPr lang="es-ES" sz="1100" b="1" dirty="0">
                <a:solidFill>
                  <a:srgbClr val="4FBD90"/>
                </a:solidFill>
                <a:latin typeface="Montserrat" panose="02000505000000020004" pitchFamily="2" charset="0"/>
              </a:rPr>
              <a:t>100</a:t>
            </a:r>
            <a:r>
              <a:rPr lang="es-ES" sz="1050" dirty="0"/>
              <a:t>    </a:t>
            </a:r>
          </a:p>
          <a:p>
            <a:r>
              <a:rPr lang="es-ES" sz="1000" dirty="0">
                <a:latin typeface="Montserrat" panose="02000505000000020004" pitchFamily="2" charset="0"/>
              </a:rPr>
              <a:t>204- El escaparate de la librería está limpio (ausencia de motas de polvo, ausencia de trazas de dedos, …). </a:t>
            </a:r>
            <a:r>
              <a:rPr lang="es-ES" sz="1100" b="1" dirty="0">
                <a:solidFill>
                  <a:srgbClr val="4FBD90"/>
                </a:solidFill>
                <a:latin typeface="Montserrat" panose="02000505000000020004" pitchFamily="2" charset="0"/>
              </a:rPr>
              <a:t>92</a:t>
            </a:r>
          </a:p>
          <a:p>
            <a:r>
              <a:rPr lang="es-ES" sz="1000" dirty="0">
                <a:latin typeface="Montserrat" panose="02000505000000020004" pitchFamily="2" charset="0"/>
              </a:rPr>
              <a:t>206- Los productos expuestos en el escaparate están bien colocados; se ven claramente.  </a:t>
            </a:r>
            <a:r>
              <a:rPr lang="es-ES" sz="1100" b="1" dirty="0">
                <a:solidFill>
                  <a:srgbClr val="4FBD90"/>
                </a:solidFill>
                <a:latin typeface="Montserrat" panose="02000505000000020004" pitchFamily="2" charset="0"/>
              </a:rPr>
              <a:t>98</a:t>
            </a:r>
          </a:p>
        </p:txBody>
      </p:sp>
      <p:sp>
        <p:nvSpPr>
          <p:cNvPr id="18" name="ZoneTexte 3">
            <a:extLst>
              <a:ext uri="{FF2B5EF4-FFF2-40B4-BE49-F238E27FC236}">
                <a16:creationId xmlns:a16="http://schemas.microsoft.com/office/drawing/2014/main" id="{517F34C5-8272-433C-A88C-80694EEF5631}"/>
              </a:ext>
            </a:extLst>
          </p:cNvPr>
          <p:cNvSpPr txBox="1">
            <a:spLocks noChangeArrowheads="1"/>
          </p:cNvSpPr>
          <p:nvPr/>
        </p:nvSpPr>
        <p:spPr bwMode="auto">
          <a:xfrm>
            <a:off x="312028" y="1923678"/>
            <a:ext cx="798617"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Entrada</a:t>
            </a:r>
          </a:p>
        </p:txBody>
      </p:sp>
      <p:sp>
        <p:nvSpPr>
          <p:cNvPr id="21" name="CuadroTexto 20">
            <a:extLst>
              <a:ext uri="{FF2B5EF4-FFF2-40B4-BE49-F238E27FC236}">
                <a16:creationId xmlns:a16="http://schemas.microsoft.com/office/drawing/2014/main" id="{D24A4A11-328D-49E4-A806-7C49FBBDBEE3}"/>
              </a:ext>
            </a:extLst>
          </p:cNvPr>
          <p:cNvSpPr txBox="1"/>
          <p:nvPr/>
        </p:nvSpPr>
        <p:spPr>
          <a:xfrm>
            <a:off x="287526" y="3443104"/>
            <a:ext cx="7668850" cy="784830"/>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301- El personal de la librería presentan un buen aspecto.  </a:t>
            </a:r>
            <a:r>
              <a:rPr lang="es-ES" sz="1100" b="1" dirty="0">
                <a:solidFill>
                  <a:srgbClr val="4FBD90"/>
                </a:solidFill>
                <a:latin typeface="Montserrat" panose="02000505000000020004" pitchFamily="2" charset="0"/>
              </a:rPr>
              <a:t>98</a:t>
            </a:r>
          </a:p>
          <a:p>
            <a:r>
              <a:rPr lang="es-ES" sz="1000" dirty="0">
                <a:latin typeface="Montserrat" panose="02000505000000020004" pitchFamily="2" charset="0"/>
              </a:rPr>
              <a:t>306- La persona que le atiende le SALUDA + MIRADA + SONRISA. </a:t>
            </a:r>
            <a:r>
              <a:rPr lang="es-ES" sz="1100" b="1" dirty="0">
                <a:solidFill>
                  <a:srgbClr val="4FBD90"/>
                </a:solidFill>
                <a:latin typeface="Montserrat" panose="02000505000000020004" pitchFamily="2" charset="0"/>
              </a:rPr>
              <a:t>92</a:t>
            </a:r>
          </a:p>
          <a:p>
            <a:r>
              <a:rPr lang="es-ES" sz="1000" dirty="0">
                <a:latin typeface="Montserrat" panose="02000505000000020004" pitchFamily="2" charset="0"/>
              </a:rPr>
              <a:t>307- La persona que le atiende utiliza un tono amable y educado. </a:t>
            </a:r>
            <a:r>
              <a:rPr lang="es-ES" sz="1100" b="1" dirty="0">
                <a:solidFill>
                  <a:srgbClr val="4FBD90"/>
                </a:solidFill>
                <a:latin typeface="Montserrat" panose="02000505000000020004" pitchFamily="2" charset="0"/>
              </a:rPr>
              <a:t>100</a:t>
            </a:r>
          </a:p>
          <a:p>
            <a:r>
              <a:rPr lang="es-ES" sz="1000" dirty="0">
                <a:latin typeface="Montserrat" panose="02000505000000020004" pitchFamily="2" charset="0"/>
              </a:rPr>
              <a:t>308- La persona escucha lo que usted busca, centrando su atención en usted y en lo que le dice. </a:t>
            </a:r>
            <a:r>
              <a:rPr lang="es-ES" sz="1100" b="1" dirty="0">
                <a:solidFill>
                  <a:srgbClr val="4FBD90"/>
                </a:solidFill>
                <a:latin typeface="Montserrat" panose="02000505000000020004" pitchFamily="2" charset="0"/>
              </a:rPr>
              <a:t>98</a:t>
            </a:r>
          </a:p>
        </p:txBody>
      </p:sp>
      <p:sp>
        <p:nvSpPr>
          <p:cNvPr id="22" name="ZoneTexte 3">
            <a:extLst>
              <a:ext uri="{FF2B5EF4-FFF2-40B4-BE49-F238E27FC236}">
                <a16:creationId xmlns:a16="http://schemas.microsoft.com/office/drawing/2014/main" id="{2D090776-2826-4A32-AEFA-2BC3106A20FF}"/>
              </a:ext>
            </a:extLst>
          </p:cNvPr>
          <p:cNvSpPr txBox="1">
            <a:spLocks noChangeArrowheads="1"/>
          </p:cNvSpPr>
          <p:nvPr/>
        </p:nvSpPr>
        <p:spPr bwMode="auto">
          <a:xfrm>
            <a:off x="287526" y="3147814"/>
            <a:ext cx="1430200"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Descubrimiento</a:t>
            </a:r>
          </a:p>
        </p:txBody>
      </p:sp>
      <p:sp>
        <p:nvSpPr>
          <p:cNvPr id="30" name="CuadroTexto 29">
            <a:extLst>
              <a:ext uri="{FF2B5EF4-FFF2-40B4-BE49-F238E27FC236}">
                <a16:creationId xmlns:a16="http://schemas.microsoft.com/office/drawing/2014/main" id="{FE6C52AD-ACE7-41E1-8D0C-AA6137682339}"/>
              </a:ext>
            </a:extLst>
          </p:cNvPr>
          <p:cNvSpPr txBox="1"/>
          <p:nvPr/>
        </p:nvSpPr>
        <p:spPr>
          <a:xfrm>
            <a:off x="287526" y="1131590"/>
            <a:ext cx="7668849" cy="600164"/>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Usted logra hablar con la librería en 3 o menos intentos. </a:t>
            </a:r>
            <a:r>
              <a:rPr lang="es-ES" sz="1100" b="1" dirty="0">
                <a:solidFill>
                  <a:srgbClr val="4FBD90"/>
                </a:solidFill>
                <a:latin typeface="Montserrat" panose="02000505000000020004" pitchFamily="2" charset="0"/>
              </a:rPr>
              <a:t>96</a:t>
            </a:r>
          </a:p>
          <a:p>
            <a:r>
              <a:rPr lang="es-ES" sz="1000" dirty="0">
                <a:latin typeface="Montserrat" panose="02000505000000020004" pitchFamily="2" charset="0"/>
              </a:rPr>
              <a:t>La persona le informa y resuelve su duda. </a:t>
            </a:r>
            <a:r>
              <a:rPr lang="es-ES" sz="1100" b="1" dirty="0">
                <a:solidFill>
                  <a:srgbClr val="4FBD90"/>
                </a:solidFill>
                <a:latin typeface="Montserrat" panose="02000505000000020004" pitchFamily="2" charset="0"/>
              </a:rPr>
              <a:t>96</a:t>
            </a:r>
          </a:p>
          <a:p>
            <a:r>
              <a:rPr lang="es-ES" sz="1000" dirty="0">
                <a:latin typeface="Montserrat" panose="02000505000000020004" pitchFamily="2" charset="0"/>
              </a:rPr>
              <a:t>La persona se despide con GRACIAS + SALUDO. </a:t>
            </a:r>
            <a:r>
              <a:rPr lang="es-ES" sz="1100" b="1" dirty="0">
                <a:solidFill>
                  <a:srgbClr val="4FBD90"/>
                </a:solidFill>
                <a:latin typeface="Montserrat" panose="02000505000000020004" pitchFamily="2" charset="0"/>
              </a:rPr>
              <a:t>90</a:t>
            </a:r>
          </a:p>
        </p:txBody>
      </p:sp>
      <p:sp>
        <p:nvSpPr>
          <p:cNvPr id="36" name="ZoneTexte 3">
            <a:extLst>
              <a:ext uri="{FF2B5EF4-FFF2-40B4-BE49-F238E27FC236}">
                <a16:creationId xmlns:a16="http://schemas.microsoft.com/office/drawing/2014/main" id="{AAFE2C49-EF2F-4B90-AEB4-668E60E6B194}"/>
              </a:ext>
            </a:extLst>
          </p:cNvPr>
          <p:cNvSpPr txBox="1">
            <a:spLocks noChangeArrowheads="1"/>
          </p:cNvSpPr>
          <p:nvPr/>
        </p:nvSpPr>
        <p:spPr bwMode="auto">
          <a:xfrm>
            <a:off x="312028" y="771550"/>
            <a:ext cx="845103"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Llamada</a:t>
            </a:r>
          </a:p>
        </p:txBody>
      </p:sp>
      <p:pic>
        <p:nvPicPr>
          <p:cNvPr id="1030" name="Picture 6" descr="Símbolo De Visto Bueno Vectores Libres de Derechos - iStock">
            <a:extLst>
              <a:ext uri="{FF2B5EF4-FFF2-40B4-BE49-F238E27FC236}">
                <a16:creationId xmlns:a16="http://schemas.microsoft.com/office/drawing/2014/main" id="{89F40F6C-F71A-4EE7-878A-67E13BF1B542}"/>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275" t="20577" r="27175" b="26874"/>
          <a:stretch/>
        </p:blipFill>
        <p:spPr bwMode="auto">
          <a:xfrm>
            <a:off x="8028384" y="1018418"/>
            <a:ext cx="718498" cy="77768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Símbolo De Visto Bueno Vectores Libres de Derechos - iStock">
            <a:extLst>
              <a:ext uri="{FF2B5EF4-FFF2-40B4-BE49-F238E27FC236}">
                <a16:creationId xmlns:a16="http://schemas.microsoft.com/office/drawing/2014/main" id="{E72D9E93-253F-4608-A3A8-9EEA13918E47}"/>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275" t="20577" r="27175" b="26874"/>
          <a:stretch/>
        </p:blipFill>
        <p:spPr bwMode="auto">
          <a:xfrm>
            <a:off x="8029521" y="2120344"/>
            <a:ext cx="718498" cy="7776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Símbolo De Visto Bueno Vectores Libres de Derechos - iStock">
            <a:extLst>
              <a:ext uri="{FF2B5EF4-FFF2-40B4-BE49-F238E27FC236}">
                <a16:creationId xmlns:a16="http://schemas.microsoft.com/office/drawing/2014/main" id="{E223616E-00A6-4396-B0B6-2BB85D0C56A4}"/>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275" t="20577" r="27175" b="26874"/>
          <a:stretch/>
        </p:blipFill>
        <p:spPr bwMode="auto">
          <a:xfrm>
            <a:off x="8053821" y="3378243"/>
            <a:ext cx="718498" cy="77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35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92B897A-EE00-8D2D-F417-28303D59CBAB}"/>
              </a:ext>
            </a:extLst>
          </p:cNvPr>
          <p:cNvSpPr>
            <a:spLocks noGrp="1"/>
          </p:cNvSpPr>
          <p:nvPr>
            <p:ph type="sldNum" idx="12"/>
          </p:nvPr>
        </p:nvSpPr>
        <p:spPr/>
        <p:txBody>
          <a:bodyPr/>
          <a:lstStyle/>
          <a:p>
            <a:fld id="{00000000-1234-1234-1234-123412341234}" type="slidenum">
              <a:rPr lang="fr-FR" smtClean="0"/>
              <a:pPr/>
              <a:t>2</a:t>
            </a:fld>
            <a:endParaRPr lang="fr-FR" dirty="0"/>
          </a:p>
        </p:txBody>
      </p:sp>
      <p:sp>
        <p:nvSpPr>
          <p:cNvPr id="3" name="Marcador de texto 2">
            <a:extLst>
              <a:ext uri="{FF2B5EF4-FFF2-40B4-BE49-F238E27FC236}">
                <a16:creationId xmlns:a16="http://schemas.microsoft.com/office/drawing/2014/main" id="{D5E0315A-2978-AEFC-77E8-B4D5628F92A4}"/>
              </a:ext>
            </a:extLst>
          </p:cNvPr>
          <p:cNvSpPr>
            <a:spLocks noGrp="1"/>
          </p:cNvSpPr>
          <p:nvPr>
            <p:ph type="body" sz="quarter" idx="13"/>
          </p:nvPr>
        </p:nvSpPr>
        <p:spPr/>
        <p:txBody>
          <a:bodyPr/>
          <a:lstStyle/>
          <a:p>
            <a:r>
              <a:rPr lang="es-ES" dirty="0"/>
              <a:t>Puntos de la presentación</a:t>
            </a:r>
          </a:p>
        </p:txBody>
      </p:sp>
      <p:sp>
        <p:nvSpPr>
          <p:cNvPr id="4" name="CuadroTexto 3">
            <a:extLst>
              <a:ext uri="{FF2B5EF4-FFF2-40B4-BE49-F238E27FC236}">
                <a16:creationId xmlns:a16="http://schemas.microsoft.com/office/drawing/2014/main" id="{2C7DEC9D-5B9E-E1C0-A838-A6AD1700B869}"/>
              </a:ext>
            </a:extLst>
          </p:cNvPr>
          <p:cNvSpPr txBox="1"/>
          <p:nvPr/>
        </p:nvSpPr>
        <p:spPr>
          <a:xfrm>
            <a:off x="1043608" y="1131590"/>
            <a:ext cx="5258171" cy="2677656"/>
          </a:xfrm>
          <a:prstGeom prst="rect">
            <a:avLst/>
          </a:prstGeom>
          <a:noFill/>
        </p:spPr>
        <p:txBody>
          <a:bodyPr wrap="none" rtlCol="0">
            <a:spAutoFit/>
          </a:bodyPr>
          <a:lstStyle/>
          <a:p>
            <a:pPr marL="342900" indent="-342900">
              <a:buFont typeface="+mj-lt"/>
              <a:buAutoNum type="arabicPeriod"/>
            </a:pPr>
            <a:r>
              <a:rPr lang="es-ES" sz="1200" dirty="0">
                <a:latin typeface="Montserrat" panose="02000505000000020004" pitchFamily="2" charset="0"/>
              </a:rPr>
              <a:t>Contexto, metodología y etapas del cuestionario</a:t>
            </a:r>
          </a:p>
          <a:p>
            <a:pPr marL="228600" indent="-228600">
              <a:buFont typeface="+mj-lt"/>
              <a:buAutoNum type="arabicPeriod"/>
            </a:pPr>
            <a:endParaRPr lang="es-ES" sz="1200" dirty="0">
              <a:latin typeface="Montserrat" panose="02000505000000020004" pitchFamily="2" charset="0"/>
            </a:endParaRPr>
          </a:p>
          <a:p>
            <a:pPr marL="342900" indent="-342900">
              <a:buFont typeface="+mj-lt"/>
              <a:buAutoNum type="arabicPeriod"/>
            </a:pPr>
            <a:r>
              <a:rPr lang="es-ES" sz="1200" dirty="0">
                <a:latin typeface="Montserrat" panose="02000505000000020004" pitchFamily="2" charset="0"/>
              </a:rPr>
              <a:t>Resultado global, resultado por etapas y criterios</a:t>
            </a:r>
          </a:p>
          <a:p>
            <a:pPr marL="228600" indent="-228600">
              <a:buFont typeface="+mj-lt"/>
              <a:buAutoNum type="arabicPeriod"/>
            </a:pPr>
            <a:endParaRPr lang="es-ES" sz="1200" dirty="0">
              <a:latin typeface="Montserrat" panose="02000505000000020004" pitchFamily="2" charset="0"/>
            </a:endParaRPr>
          </a:p>
          <a:p>
            <a:pPr marL="342900" indent="-342900">
              <a:buFont typeface="+mj-lt"/>
              <a:buAutoNum type="arabicPeriod"/>
            </a:pPr>
            <a:r>
              <a:rPr lang="es-ES" sz="1200" dirty="0">
                <a:latin typeface="Montserrat" panose="02000505000000020004" pitchFamily="2" charset="0"/>
              </a:rPr>
              <a:t>Puntos relevantes de las etapas evaluadas</a:t>
            </a:r>
          </a:p>
          <a:p>
            <a:pPr marL="228600" indent="-228600">
              <a:buFont typeface="+mj-lt"/>
              <a:buAutoNum type="arabicPeriod"/>
            </a:pPr>
            <a:endParaRPr lang="es-ES" sz="1200" dirty="0">
              <a:latin typeface="Montserrat" panose="02000505000000020004" pitchFamily="2" charset="0"/>
            </a:endParaRPr>
          </a:p>
          <a:p>
            <a:pPr marL="342900" indent="-342900">
              <a:buFont typeface="+mj-lt"/>
              <a:buAutoNum type="arabicPeriod"/>
            </a:pPr>
            <a:r>
              <a:rPr lang="es-ES" sz="1200" dirty="0">
                <a:latin typeface="Montserrat" panose="02000505000000020004" pitchFamily="2" charset="0"/>
              </a:rPr>
              <a:t>Puntos fuertes y débiles del protocolo de experiencia cliente</a:t>
            </a:r>
          </a:p>
          <a:p>
            <a:pPr marL="228600" indent="-228600">
              <a:buFont typeface="+mj-lt"/>
              <a:buAutoNum type="arabicPeriod"/>
            </a:pPr>
            <a:endParaRPr lang="es-ES" sz="1200" dirty="0">
              <a:latin typeface="Montserrat" panose="02000505000000020004" pitchFamily="2" charset="0"/>
            </a:endParaRPr>
          </a:p>
          <a:p>
            <a:pPr marL="342900" indent="-342900">
              <a:buFont typeface="+mj-lt"/>
              <a:buAutoNum type="arabicPeriod"/>
            </a:pPr>
            <a:r>
              <a:rPr lang="es-ES" sz="1200" dirty="0">
                <a:latin typeface="Montserrat" panose="02000505000000020004" pitchFamily="2" charset="0"/>
              </a:rPr>
              <a:t>Ranking por librerías, por provincias</a:t>
            </a:r>
          </a:p>
          <a:p>
            <a:pPr marL="342900" indent="-342900">
              <a:buFont typeface="+mj-lt"/>
              <a:buAutoNum type="arabicPeriod"/>
            </a:pPr>
            <a:endParaRPr lang="es-ES" sz="1200" dirty="0">
              <a:latin typeface="Montserrat" panose="02000505000000020004" pitchFamily="2" charset="0"/>
            </a:endParaRPr>
          </a:p>
          <a:p>
            <a:pPr marL="342900" indent="-342900">
              <a:buFont typeface="+mj-lt"/>
              <a:buAutoNum type="arabicPeriod"/>
            </a:pPr>
            <a:r>
              <a:rPr lang="es-ES" sz="1200" dirty="0">
                <a:latin typeface="Montserrat" panose="02000505000000020004" pitchFamily="2" charset="0"/>
              </a:rPr>
              <a:t>Umbrales</a:t>
            </a:r>
          </a:p>
          <a:p>
            <a:pPr marL="228600" indent="-228600">
              <a:buFont typeface="+mj-lt"/>
              <a:buAutoNum type="arabicPeriod"/>
            </a:pPr>
            <a:endParaRPr lang="es-ES" sz="1200" dirty="0">
              <a:latin typeface="Montserrat" panose="02000505000000020004" pitchFamily="2" charset="0"/>
            </a:endParaRPr>
          </a:p>
          <a:p>
            <a:pPr marL="342900" indent="-342900">
              <a:buFont typeface="+mj-lt"/>
              <a:buAutoNum type="arabicPeriod"/>
            </a:pPr>
            <a:r>
              <a:rPr lang="es-ES" sz="1200" dirty="0">
                <a:latin typeface="Montserrat" panose="02000505000000020004" pitchFamily="2" charset="0"/>
              </a:rPr>
              <a:t>Experiencia cliente (percepción del cliente)</a:t>
            </a:r>
          </a:p>
          <a:p>
            <a:pPr marL="342900" indent="-342900">
              <a:buFont typeface="Arial" panose="020B0604020202020204" pitchFamily="34" charset="0"/>
              <a:buChar char="•"/>
            </a:pPr>
            <a:endParaRPr lang="es-ES" sz="1200" dirty="0">
              <a:latin typeface="Montserrat" panose="02000505000000020004" pitchFamily="2" charset="0"/>
            </a:endParaRPr>
          </a:p>
        </p:txBody>
      </p:sp>
    </p:spTree>
    <p:extLst>
      <p:ext uri="{BB962C8B-B14F-4D97-AF65-F5344CB8AC3E}">
        <p14:creationId xmlns:p14="http://schemas.microsoft.com/office/powerpoint/2010/main" val="1303183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Puntos fuertes del protocolo</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20</a:t>
            </a:fld>
            <a:endParaRPr lang="fr-FR" dirty="0"/>
          </a:p>
        </p:txBody>
      </p:sp>
      <p:sp>
        <p:nvSpPr>
          <p:cNvPr id="28" name="CuadroTexto 27">
            <a:extLst>
              <a:ext uri="{FF2B5EF4-FFF2-40B4-BE49-F238E27FC236}">
                <a16:creationId xmlns:a16="http://schemas.microsoft.com/office/drawing/2014/main" id="{0199771C-C444-4D9D-93AA-C0BF4015FB81}"/>
              </a:ext>
            </a:extLst>
          </p:cNvPr>
          <p:cNvSpPr txBox="1"/>
          <p:nvPr/>
        </p:nvSpPr>
        <p:spPr>
          <a:xfrm>
            <a:off x="287526" y="1098198"/>
            <a:ext cx="7668850" cy="969496"/>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600- El tiempo de espera desde que llega a la caja hasta que le atienden es inferior a 5 minutos. </a:t>
            </a:r>
            <a:r>
              <a:rPr lang="es-ES" sz="1100" b="1" dirty="0">
                <a:solidFill>
                  <a:srgbClr val="4FBD90"/>
                </a:solidFill>
                <a:latin typeface="Montserrat" panose="02000505000000020004" pitchFamily="2" charset="0"/>
              </a:rPr>
              <a:t>92</a:t>
            </a:r>
          </a:p>
          <a:p>
            <a:r>
              <a:rPr lang="es-ES" sz="1000" dirty="0">
                <a:latin typeface="Montserrat" panose="02000505000000020004" pitchFamily="2" charset="0"/>
              </a:rPr>
              <a:t>604- La persona de caja SALUDA con un “Buenos días / Buenas tardes" + MIRADA + SONRISA. </a:t>
            </a:r>
            <a:r>
              <a:rPr lang="es-ES" sz="1100" b="1" dirty="0">
                <a:solidFill>
                  <a:srgbClr val="4FBD90"/>
                </a:solidFill>
                <a:latin typeface="Montserrat" panose="02000505000000020004" pitchFamily="2" charset="0"/>
              </a:rPr>
              <a:t>92</a:t>
            </a:r>
          </a:p>
          <a:p>
            <a:r>
              <a:rPr lang="es-ES" sz="1000" dirty="0">
                <a:latin typeface="Montserrat" panose="02000505000000020004" pitchFamily="2" charset="0"/>
              </a:rPr>
              <a:t>609- La persona de caja le cobra correctamente. </a:t>
            </a:r>
            <a:r>
              <a:rPr lang="es-ES" sz="1100" b="1" dirty="0">
                <a:solidFill>
                  <a:srgbClr val="4FBD90"/>
                </a:solidFill>
                <a:latin typeface="Montserrat" panose="02000505000000020004" pitchFamily="2" charset="0"/>
              </a:rPr>
              <a:t>100</a:t>
            </a:r>
          </a:p>
          <a:p>
            <a:r>
              <a:rPr lang="es-ES" sz="1000" dirty="0">
                <a:latin typeface="Montserrat" panose="02000505000000020004" pitchFamily="2" charset="0"/>
              </a:rPr>
              <a:t>611- La persona de caja le ha atendido de manera correcta, rápida y amable. </a:t>
            </a:r>
            <a:r>
              <a:rPr lang="es-ES" sz="1100" b="1" dirty="0">
                <a:solidFill>
                  <a:srgbClr val="4FBD90"/>
                </a:solidFill>
                <a:latin typeface="Montserrat" panose="02000505000000020004" pitchFamily="2" charset="0"/>
              </a:rPr>
              <a:t>100</a:t>
            </a:r>
          </a:p>
          <a:p>
            <a:r>
              <a:rPr lang="es-ES" sz="1000" dirty="0">
                <a:latin typeface="Montserrat" panose="02000505000000020004" pitchFamily="2" charset="0"/>
              </a:rPr>
              <a:t>612- La persona de caja se despide de usted con GRACIAS, ADIÓS (o fórmula amable). </a:t>
            </a:r>
            <a:r>
              <a:rPr lang="es-ES" sz="1100" b="1" dirty="0">
                <a:solidFill>
                  <a:srgbClr val="4FBD90"/>
                </a:solidFill>
                <a:latin typeface="Montserrat" panose="02000505000000020004" pitchFamily="2" charset="0"/>
              </a:rPr>
              <a:t>98</a:t>
            </a:r>
          </a:p>
        </p:txBody>
      </p:sp>
      <p:sp>
        <p:nvSpPr>
          <p:cNvPr id="29" name="ZoneTexte 3">
            <a:extLst>
              <a:ext uri="{FF2B5EF4-FFF2-40B4-BE49-F238E27FC236}">
                <a16:creationId xmlns:a16="http://schemas.microsoft.com/office/drawing/2014/main" id="{731257F5-C6E9-4C8C-AB4A-72D325770BA1}"/>
              </a:ext>
            </a:extLst>
          </p:cNvPr>
          <p:cNvSpPr txBox="1">
            <a:spLocks noChangeArrowheads="1"/>
          </p:cNvSpPr>
          <p:nvPr/>
        </p:nvSpPr>
        <p:spPr bwMode="auto">
          <a:xfrm>
            <a:off x="312028" y="710575"/>
            <a:ext cx="1225015"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Pase por caja</a:t>
            </a:r>
          </a:p>
        </p:txBody>
      </p:sp>
      <p:sp>
        <p:nvSpPr>
          <p:cNvPr id="12" name="CuadroTexto 11">
            <a:extLst>
              <a:ext uri="{FF2B5EF4-FFF2-40B4-BE49-F238E27FC236}">
                <a16:creationId xmlns:a16="http://schemas.microsoft.com/office/drawing/2014/main" id="{62331270-B0E9-4302-81CC-F5AFDE5A29D5}"/>
              </a:ext>
            </a:extLst>
          </p:cNvPr>
          <p:cNvSpPr txBox="1"/>
          <p:nvPr/>
        </p:nvSpPr>
        <p:spPr>
          <a:xfrm>
            <a:off x="287526" y="2449800"/>
            <a:ext cx="7668850" cy="600164"/>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La persona le recibe con SALUDO + MIRADA + SONRISA. </a:t>
            </a:r>
            <a:r>
              <a:rPr lang="es-ES" sz="1100" b="1" dirty="0">
                <a:solidFill>
                  <a:srgbClr val="4FBD90"/>
                </a:solidFill>
                <a:latin typeface="Montserrat" panose="02000505000000020004" pitchFamily="2" charset="0"/>
              </a:rPr>
              <a:t>96</a:t>
            </a:r>
          </a:p>
          <a:p>
            <a:r>
              <a:rPr lang="es-ES" sz="1000" dirty="0">
                <a:latin typeface="Montserrat" panose="02000505000000020004" pitchFamily="2" charset="0"/>
              </a:rPr>
              <a:t>La persona le atiende con amabilidad en todo momento. </a:t>
            </a:r>
            <a:r>
              <a:rPr lang="es-ES" sz="1100" b="1" dirty="0">
                <a:solidFill>
                  <a:srgbClr val="4FBD90"/>
                </a:solidFill>
                <a:latin typeface="Montserrat" panose="02000505000000020004" pitchFamily="2" charset="0"/>
              </a:rPr>
              <a:t>100</a:t>
            </a:r>
          </a:p>
          <a:p>
            <a:r>
              <a:rPr lang="es-ES" sz="1000" dirty="0">
                <a:latin typeface="Montserrat" panose="02000505000000020004" pitchFamily="2" charset="0"/>
              </a:rPr>
              <a:t>La persona se despide de usted con SALUDO CORDIAL + MIRADA + SONRISA. </a:t>
            </a:r>
            <a:r>
              <a:rPr lang="es-ES" sz="1100" b="1" dirty="0">
                <a:solidFill>
                  <a:srgbClr val="4FBD90"/>
                </a:solidFill>
                <a:latin typeface="Montserrat" panose="02000505000000020004" pitchFamily="2" charset="0"/>
              </a:rPr>
              <a:t>98</a:t>
            </a:r>
          </a:p>
        </p:txBody>
      </p:sp>
      <p:sp>
        <p:nvSpPr>
          <p:cNvPr id="13" name="ZoneTexte 3">
            <a:extLst>
              <a:ext uri="{FF2B5EF4-FFF2-40B4-BE49-F238E27FC236}">
                <a16:creationId xmlns:a16="http://schemas.microsoft.com/office/drawing/2014/main" id="{B82AB2D4-8B34-464D-B7CB-90A8C515744F}"/>
              </a:ext>
            </a:extLst>
          </p:cNvPr>
          <p:cNvSpPr txBox="1">
            <a:spLocks noChangeArrowheads="1"/>
          </p:cNvSpPr>
          <p:nvPr/>
        </p:nvSpPr>
        <p:spPr bwMode="auto">
          <a:xfrm>
            <a:off x="312028" y="2172801"/>
            <a:ext cx="1061509"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Devolución</a:t>
            </a:r>
          </a:p>
        </p:txBody>
      </p:sp>
      <p:pic>
        <p:nvPicPr>
          <p:cNvPr id="14" name="Picture 6" descr="Símbolo De Visto Bueno Vectores Libres de Derechos - iStock">
            <a:extLst>
              <a:ext uri="{FF2B5EF4-FFF2-40B4-BE49-F238E27FC236}">
                <a16:creationId xmlns:a16="http://schemas.microsoft.com/office/drawing/2014/main" id="{6A6C5889-A2E9-48E8-B1FE-595BEFE492A0}"/>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275" t="20577" r="27175" b="26874"/>
          <a:stretch/>
        </p:blipFill>
        <p:spPr bwMode="auto">
          <a:xfrm>
            <a:off x="8154123" y="1098198"/>
            <a:ext cx="718498" cy="7776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ímbolo De Visto Bueno Vectores Libres de Derechos - iStock">
            <a:extLst>
              <a:ext uri="{FF2B5EF4-FFF2-40B4-BE49-F238E27FC236}">
                <a16:creationId xmlns:a16="http://schemas.microsoft.com/office/drawing/2014/main" id="{C8ECA560-FE60-4189-9FD4-2FA7C2F25BDF}"/>
              </a:ext>
            </a:extLst>
          </p:cNvPr>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24275" t="20577" r="27175" b="26874"/>
          <a:stretch/>
        </p:blipFill>
        <p:spPr bwMode="auto">
          <a:xfrm>
            <a:off x="8192600" y="2361040"/>
            <a:ext cx="718498" cy="77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2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Puntos débiles del protocolo</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21</a:t>
            </a:fld>
            <a:endParaRPr lang="fr-FR" dirty="0"/>
          </a:p>
        </p:txBody>
      </p:sp>
      <p:sp>
        <p:nvSpPr>
          <p:cNvPr id="17" name="CuadroTexto 16">
            <a:extLst>
              <a:ext uri="{FF2B5EF4-FFF2-40B4-BE49-F238E27FC236}">
                <a16:creationId xmlns:a16="http://schemas.microsoft.com/office/drawing/2014/main" id="{3A248A05-6E62-484B-8989-DBE138C5E159}"/>
              </a:ext>
            </a:extLst>
          </p:cNvPr>
          <p:cNvSpPr txBox="1"/>
          <p:nvPr/>
        </p:nvSpPr>
        <p:spPr>
          <a:xfrm>
            <a:off x="287526" y="2100332"/>
            <a:ext cx="7668850" cy="415498"/>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304- Al menos una persona del equipo de la librería se dirige a usted de manera proactiva para preguntarle si puede ayudarle (sin que usted se acerque a él antes). </a:t>
            </a:r>
            <a:r>
              <a:rPr lang="es-ES" sz="1100" b="1" dirty="0">
                <a:solidFill>
                  <a:srgbClr val="FF0000"/>
                </a:solidFill>
                <a:latin typeface="Montserrat" panose="02000505000000020004" pitchFamily="2" charset="0"/>
              </a:rPr>
              <a:t>54</a:t>
            </a:r>
            <a:r>
              <a:rPr lang="es-ES" sz="1050" dirty="0"/>
              <a:t>    </a:t>
            </a:r>
          </a:p>
        </p:txBody>
      </p:sp>
      <p:sp>
        <p:nvSpPr>
          <p:cNvPr id="18" name="ZoneTexte 3">
            <a:extLst>
              <a:ext uri="{FF2B5EF4-FFF2-40B4-BE49-F238E27FC236}">
                <a16:creationId xmlns:a16="http://schemas.microsoft.com/office/drawing/2014/main" id="{517F34C5-8272-433C-A88C-80694EEF5631}"/>
              </a:ext>
            </a:extLst>
          </p:cNvPr>
          <p:cNvSpPr txBox="1">
            <a:spLocks noChangeArrowheads="1"/>
          </p:cNvSpPr>
          <p:nvPr/>
        </p:nvSpPr>
        <p:spPr bwMode="auto">
          <a:xfrm>
            <a:off x="312028" y="1779662"/>
            <a:ext cx="1430200"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Descubrimiento</a:t>
            </a:r>
          </a:p>
        </p:txBody>
      </p:sp>
      <p:sp>
        <p:nvSpPr>
          <p:cNvPr id="21" name="CuadroTexto 20">
            <a:extLst>
              <a:ext uri="{FF2B5EF4-FFF2-40B4-BE49-F238E27FC236}">
                <a16:creationId xmlns:a16="http://schemas.microsoft.com/office/drawing/2014/main" id="{D24A4A11-328D-49E4-A806-7C49FBBDBEE3}"/>
              </a:ext>
            </a:extLst>
          </p:cNvPr>
          <p:cNvSpPr txBox="1"/>
          <p:nvPr/>
        </p:nvSpPr>
        <p:spPr>
          <a:xfrm>
            <a:off x="287526" y="3083064"/>
            <a:ext cx="7668850" cy="430887"/>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405- La persona le propone completar su primera propuesta con algún otro producto (venta complementaria).  </a:t>
            </a:r>
            <a:r>
              <a:rPr lang="es-ES" sz="1100" b="1" dirty="0">
                <a:solidFill>
                  <a:srgbClr val="FF0000"/>
                </a:solidFill>
                <a:latin typeface="Montserrat" panose="02000505000000020004" pitchFamily="2" charset="0"/>
              </a:rPr>
              <a:t>18</a:t>
            </a:r>
          </a:p>
          <a:p>
            <a:r>
              <a:rPr lang="es-ES" sz="1000" dirty="0">
                <a:latin typeface="Montserrat" panose="02000505000000020004" pitchFamily="2" charset="0"/>
              </a:rPr>
              <a:t>406- La persona le menciona la posibilidad de devolución, reembolso en su argumentación. </a:t>
            </a:r>
            <a:r>
              <a:rPr lang="es-ES" sz="1100" b="1" dirty="0">
                <a:solidFill>
                  <a:srgbClr val="FF0000"/>
                </a:solidFill>
                <a:latin typeface="Montserrat" panose="02000505000000020004" pitchFamily="2" charset="0"/>
              </a:rPr>
              <a:t>38</a:t>
            </a:r>
          </a:p>
        </p:txBody>
      </p:sp>
      <p:sp>
        <p:nvSpPr>
          <p:cNvPr id="22" name="ZoneTexte 3">
            <a:extLst>
              <a:ext uri="{FF2B5EF4-FFF2-40B4-BE49-F238E27FC236}">
                <a16:creationId xmlns:a16="http://schemas.microsoft.com/office/drawing/2014/main" id="{2D090776-2826-4A32-AEFA-2BC3106A20FF}"/>
              </a:ext>
            </a:extLst>
          </p:cNvPr>
          <p:cNvSpPr txBox="1">
            <a:spLocks noChangeArrowheads="1"/>
          </p:cNvSpPr>
          <p:nvPr/>
        </p:nvSpPr>
        <p:spPr bwMode="auto">
          <a:xfrm>
            <a:off x="287526" y="2787774"/>
            <a:ext cx="1396536"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Argumentación</a:t>
            </a:r>
          </a:p>
        </p:txBody>
      </p:sp>
      <p:sp>
        <p:nvSpPr>
          <p:cNvPr id="30" name="CuadroTexto 29">
            <a:extLst>
              <a:ext uri="{FF2B5EF4-FFF2-40B4-BE49-F238E27FC236}">
                <a16:creationId xmlns:a16="http://schemas.microsoft.com/office/drawing/2014/main" id="{FE6C52AD-ACE7-41E1-8D0C-AA6137682339}"/>
              </a:ext>
            </a:extLst>
          </p:cNvPr>
          <p:cNvSpPr txBox="1"/>
          <p:nvPr/>
        </p:nvSpPr>
        <p:spPr>
          <a:xfrm>
            <a:off x="287526" y="987574"/>
            <a:ext cx="7668849" cy="584775"/>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205.2- ¿Hay algún cartel donde se haga referencia que esa librería pertenece a CEGAL u otra asociación profesional?.  </a:t>
            </a:r>
            <a:r>
              <a:rPr lang="es-ES" sz="1100" b="1" dirty="0">
                <a:solidFill>
                  <a:srgbClr val="FF0000"/>
                </a:solidFill>
                <a:latin typeface="Montserrat" panose="02000505000000020004" pitchFamily="2" charset="0"/>
              </a:rPr>
              <a:t>36</a:t>
            </a:r>
          </a:p>
          <a:p>
            <a:r>
              <a:rPr lang="es-ES" sz="1000" dirty="0">
                <a:latin typeface="Montserrat" panose="02000505000000020004" pitchFamily="2" charset="0"/>
              </a:rPr>
              <a:t>205.3- Al entrar se percibe alguna promoción en la librería. </a:t>
            </a:r>
            <a:r>
              <a:rPr lang="es-ES" sz="1100" b="1" dirty="0">
                <a:solidFill>
                  <a:srgbClr val="FF0000"/>
                </a:solidFill>
                <a:latin typeface="Montserrat" panose="02000505000000020004" pitchFamily="2" charset="0"/>
              </a:rPr>
              <a:t>20</a:t>
            </a:r>
          </a:p>
        </p:txBody>
      </p:sp>
      <p:sp>
        <p:nvSpPr>
          <p:cNvPr id="36" name="ZoneTexte 3">
            <a:extLst>
              <a:ext uri="{FF2B5EF4-FFF2-40B4-BE49-F238E27FC236}">
                <a16:creationId xmlns:a16="http://schemas.microsoft.com/office/drawing/2014/main" id="{AAFE2C49-EF2F-4B90-AEB4-668E60E6B194}"/>
              </a:ext>
            </a:extLst>
          </p:cNvPr>
          <p:cNvSpPr txBox="1">
            <a:spLocks noChangeArrowheads="1"/>
          </p:cNvSpPr>
          <p:nvPr/>
        </p:nvSpPr>
        <p:spPr bwMode="auto">
          <a:xfrm>
            <a:off x="312028" y="627534"/>
            <a:ext cx="798617"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Entrada</a:t>
            </a:r>
          </a:p>
        </p:txBody>
      </p:sp>
      <p:pic>
        <p:nvPicPr>
          <p:cNvPr id="5" name="Imagen 4" descr="Imagen que contiene dibujo, firmar&#10;&#10;Descripción generada automáticamente">
            <a:extLst>
              <a:ext uri="{FF2B5EF4-FFF2-40B4-BE49-F238E27FC236}">
                <a16:creationId xmlns:a16="http://schemas.microsoft.com/office/drawing/2014/main" id="{EB03D8EC-205E-4184-95D6-6B58768D4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864" y="965445"/>
            <a:ext cx="553155" cy="494806"/>
          </a:xfrm>
          <a:prstGeom prst="rect">
            <a:avLst/>
          </a:prstGeom>
        </p:spPr>
      </p:pic>
      <p:pic>
        <p:nvPicPr>
          <p:cNvPr id="15" name="Imagen 14" descr="Imagen que contiene dibujo, firmar&#10;&#10;Descripción generada automáticamente">
            <a:extLst>
              <a:ext uri="{FF2B5EF4-FFF2-40B4-BE49-F238E27FC236}">
                <a16:creationId xmlns:a16="http://schemas.microsoft.com/office/drawing/2014/main" id="{F118E823-7BB5-49BC-9078-387352A052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164" y="1975123"/>
            <a:ext cx="553155" cy="494806"/>
          </a:xfrm>
          <a:prstGeom prst="rect">
            <a:avLst/>
          </a:prstGeom>
        </p:spPr>
      </p:pic>
      <p:pic>
        <p:nvPicPr>
          <p:cNvPr id="16" name="Imagen 15" descr="Imagen que contiene dibujo, firmar&#10;&#10;Descripción generada automáticamente">
            <a:extLst>
              <a:ext uri="{FF2B5EF4-FFF2-40B4-BE49-F238E27FC236}">
                <a16:creationId xmlns:a16="http://schemas.microsoft.com/office/drawing/2014/main" id="{B2B1B258-875D-4D08-95F3-735F15513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155" y="3064773"/>
            <a:ext cx="553155" cy="494806"/>
          </a:xfrm>
          <a:prstGeom prst="rect">
            <a:avLst/>
          </a:prstGeom>
        </p:spPr>
      </p:pic>
      <p:sp>
        <p:nvSpPr>
          <p:cNvPr id="19" name="CuadroTexto 18">
            <a:extLst>
              <a:ext uri="{FF2B5EF4-FFF2-40B4-BE49-F238E27FC236}">
                <a16:creationId xmlns:a16="http://schemas.microsoft.com/office/drawing/2014/main" id="{9F3A47B6-D0BC-446A-9C3B-94C65D66A880}"/>
              </a:ext>
            </a:extLst>
          </p:cNvPr>
          <p:cNvSpPr txBox="1"/>
          <p:nvPr/>
        </p:nvSpPr>
        <p:spPr>
          <a:xfrm>
            <a:off x="287526" y="3941063"/>
            <a:ext cx="7668850" cy="754053"/>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606- La persona de caja le pregunta si quiere ticket regalo.</a:t>
            </a:r>
            <a:r>
              <a:rPr lang="es-ES" sz="1100" b="1" dirty="0">
                <a:solidFill>
                  <a:srgbClr val="FF0000"/>
                </a:solidFill>
                <a:latin typeface="Montserrat" panose="02000505000000020004" pitchFamily="2" charset="0"/>
              </a:rPr>
              <a:t>56</a:t>
            </a:r>
          </a:p>
          <a:p>
            <a:r>
              <a:rPr lang="es-ES" sz="1000" dirty="0">
                <a:latin typeface="Montserrat" panose="02000505000000020004" pitchFamily="2" charset="0"/>
              </a:rPr>
              <a:t>608.1- Le pregunta si tiene ficha cliente. </a:t>
            </a:r>
            <a:r>
              <a:rPr lang="es-ES" sz="1100" b="1" dirty="0">
                <a:solidFill>
                  <a:srgbClr val="FF0000"/>
                </a:solidFill>
                <a:latin typeface="Montserrat" panose="02000505000000020004" pitchFamily="2" charset="0"/>
              </a:rPr>
              <a:t>14</a:t>
            </a:r>
          </a:p>
          <a:p>
            <a:r>
              <a:rPr lang="es-ES" sz="1000" dirty="0">
                <a:latin typeface="Montserrat" panose="02000505000000020004" pitchFamily="2" charset="0"/>
              </a:rPr>
              <a:t>610- La persona de caja le pregunta si quiere el resguardo de la tarjeta o el ticket en papel o la opción de enviar la factura por mail. </a:t>
            </a:r>
            <a:r>
              <a:rPr lang="es-ES" sz="1100" b="1" dirty="0">
                <a:solidFill>
                  <a:srgbClr val="FF0000"/>
                </a:solidFill>
                <a:latin typeface="Montserrat" panose="02000505000000020004" pitchFamily="2" charset="0"/>
              </a:rPr>
              <a:t>40</a:t>
            </a:r>
          </a:p>
        </p:txBody>
      </p:sp>
      <p:sp>
        <p:nvSpPr>
          <p:cNvPr id="20" name="ZoneTexte 3">
            <a:extLst>
              <a:ext uri="{FF2B5EF4-FFF2-40B4-BE49-F238E27FC236}">
                <a16:creationId xmlns:a16="http://schemas.microsoft.com/office/drawing/2014/main" id="{C3294DE1-7042-4113-A729-91C13CAEA2B8}"/>
              </a:ext>
            </a:extLst>
          </p:cNvPr>
          <p:cNvSpPr txBox="1">
            <a:spLocks noChangeArrowheads="1"/>
          </p:cNvSpPr>
          <p:nvPr/>
        </p:nvSpPr>
        <p:spPr bwMode="auto">
          <a:xfrm>
            <a:off x="287526" y="3645773"/>
            <a:ext cx="1225015"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Pase por caja</a:t>
            </a:r>
          </a:p>
        </p:txBody>
      </p:sp>
      <p:pic>
        <p:nvPicPr>
          <p:cNvPr id="23" name="Imagen 22" descr="Imagen que contiene dibujo, firmar&#10;&#10;Descripción generada automáticamente">
            <a:extLst>
              <a:ext uri="{FF2B5EF4-FFF2-40B4-BE49-F238E27FC236}">
                <a16:creationId xmlns:a16="http://schemas.microsoft.com/office/drawing/2014/main" id="{4A0D2FCF-DA95-434B-A9F1-320F3464C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553" y="4154423"/>
            <a:ext cx="553155" cy="494806"/>
          </a:xfrm>
          <a:prstGeom prst="rect">
            <a:avLst/>
          </a:prstGeom>
        </p:spPr>
      </p:pic>
    </p:spTree>
    <p:extLst>
      <p:ext uri="{BB962C8B-B14F-4D97-AF65-F5344CB8AC3E}">
        <p14:creationId xmlns:p14="http://schemas.microsoft.com/office/powerpoint/2010/main" val="352168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Puntos débiles del protocolo</a:t>
            </a:r>
          </a:p>
        </p:txBody>
      </p:sp>
      <p:sp>
        <p:nvSpPr>
          <p:cNvPr id="30" name="CuadroTexto 29">
            <a:extLst>
              <a:ext uri="{FF2B5EF4-FFF2-40B4-BE49-F238E27FC236}">
                <a16:creationId xmlns:a16="http://schemas.microsoft.com/office/drawing/2014/main" id="{FE6C52AD-ACE7-41E1-8D0C-AA6137682339}"/>
              </a:ext>
            </a:extLst>
          </p:cNvPr>
          <p:cNvSpPr txBox="1"/>
          <p:nvPr/>
        </p:nvSpPr>
        <p:spPr>
          <a:xfrm>
            <a:off x="287526" y="987574"/>
            <a:ext cx="7668849" cy="584775"/>
          </a:xfrm>
          <a:prstGeom prst="rect">
            <a:avLst/>
          </a:prstGeom>
          <a:noFill/>
          <a:ln>
            <a:solidFill>
              <a:schemeClr val="bg1">
                <a:lumMod val="85000"/>
              </a:schemeClr>
            </a:solidFill>
          </a:ln>
        </p:spPr>
        <p:txBody>
          <a:bodyPr wrap="square">
            <a:spAutoFit/>
          </a:bodyPr>
          <a:lstStyle/>
          <a:p>
            <a:r>
              <a:rPr lang="es-ES" sz="1000" dirty="0">
                <a:latin typeface="Montserrat" panose="02000505000000020004" pitchFamily="2" charset="0"/>
              </a:rPr>
              <a:t>701- La persona le pregunta el motivo de la devolución. </a:t>
            </a:r>
            <a:r>
              <a:rPr lang="es-ES" sz="1100" b="1" dirty="0">
                <a:solidFill>
                  <a:srgbClr val="FF0000"/>
                </a:solidFill>
                <a:latin typeface="Montserrat" panose="02000505000000020004" pitchFamily="2" charset="0"/>
              </a:rPr>
              <a:t>48</a:t>
            </a:r>
          </a:p>
          <a:p>
            <a:r>
              <a:rPr lang="es-ES" sz="1000" dirty="0">
                <a:latin typeface="Montserrat" panose="02000505000000020004" pitchFamily="2" charset="0"/>
              </a:rPr>
              <a:t>705- La persona le devuelve el importe de su compra en el mismo modo de pago que usted realizó (abono en tarjeta o en efectivo). </a:t>
            </a:r>
            <a:r>
              <a:rPr lang="es-ES" sz="1100" b="1" dirty="0">
                <a:solidFill>
                  <a:srgbClr val="FF0000"/>
                </a:solidFill>
                <a:latin typeface="Montserrat" panose="02000505000000020004" pitchFamily="2" charset="0"/>
              </a:rPr>
              <a:t>50</a:t>
            </a:r>
          </a:p>
        </p:txBody>
      </p:sp>
      <p:sp>
        <p:nvSpPr>
          <p:cNvPr id="36" name="ZoneTexte 3">
            <a:extLst>
              <a:ext uri="{FF2B5EF4-FFF2-40B4-BE49-F238E27FC236}">
                <a16:creationId xmlns:a16="http://schemas.microsoft.com/office/drawing/2014/main" id="{AAFE2C49-EF2F-4B90-AEB4-668E60E6B194}"/>
              </a:ext>
            </a:extLst>
          </p:cNvPr>
          <p:cNvSpPr txBox="1">
            <a:spLocks noChangeArrowheads="1"/>
          </p:cNvSpPr>
          <p:nvPr/>
        </p:nvSpPr>
        <p:spPr bwMode="auto">
          <a:xfrm>
            <a:off x="312028" y="627534"/>
            <a:ext cx="1061509" cy="276999"/>
          </a:xfrm>
          <a:prstGeom prst="rect">
            <a:avLst/>
          </a:prstGeom>
          <a:noFill/>
        </p:spPr>
        <p:txBody>
          <a:bodyPr wrap="none" rtlCol="0">
            <a:spAutoFit/>
          </a:bodyPr>
          <a:lstStyle>
            <a:defPPr>
              <a:defRPr lang="fr-FR"/>
            </a:defPPr>
            <a:lvl1pPr>
              <a:defRPr sz="1100">
                <a:solidFill>
                  <a:schemeClr val="bg1">
                    <a:lumMod val="50000"/>
                  </a:schemeClr>
                </a:solidFill>
                <a:latin typeface="Montserrat" panose="02000505000000020004" pitchFamily="2" charset="0"/>
              </a:defRPr>
            </a:lvl1pPr>
          </a:lstStyle>
          <a:p>
            <a:r>
              <a:rPr lang="es-ES" altLang="es-ES" sz="1200" dirty="0">
                <a:solidFill>
                  <a:schemeClr val="tx1"/>
                </a:solidFill>
              </a:rPr>
              <a:t>Devolución</a:t>
            </a:r>
          </a:p>
        </p:txBody>
      </p:sp>
      <p:pic>
        <p:nvPicPr>
          <p:cNvPr id="5" name="Imagen 4" descr="Imagen que contiene dibujo, firmar&#10;&#10;Descripción generada automáticamente">
            <a:extLst>
              <a:ext uri="{FF2B5EF4-FFF2-40B4-BE49-F238E27FC236}">
                <a16:creationId xmlns:a16="http://schemas.microsoft.com/office/drawing/2014/main" id="{EB03D8EC-205E-4184-95D6-6B58768D4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864" y="965445"/>
            <a:ext cx="553155" cy="494806"/>
          </a:xfrm>
          <a:prstGeom prst="rect">
            <a:avLst/>
          </a:prstGeom>
        </p:spPr>
      </p:pic>
    </p:spTree>
    <p:extLst>
      <p:ext uri="{BB962C8B-B14F-4D97-AF65-F5344CB8AC3E}">
        <p14:creationId xmlns:p14="http://schemas.microsoft.com/office/powerpoint/2010/main" val="379444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Ranking por librerías</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23</a:t>
            </a:fld>
            <a:endParaRPr lang="fr-FR" dirty="0"/>
          </a:p>
        </p:txBody>
      </p:sp>
      <p:graphicFrame>
        <p:nvGraphicFramePr>
          <p:cNvPr id="16" name="Graphique 36">
            <a:extLst>
              <a:ext uri="{FF2B5EF4-FFF2-40B4-BE49-F238E27FC236}">
                <a16:creationId xmlns:a16="http://schemas.microsoft.com/office/drawing/2014/main" id="{C866C431-DFCD-40C2-8257-C8AA571F79F8}"/>
              </a:ext>
            </a:extLst>
          </p:cNvPr>
          <p:cNvGraphicFramePr/>
          <p:nvPr>
            <p:extLst>
              <p:ext uri="{D42A27DB-BD31-4B8C-83A1-F6EECF244321}">
                <p14:modId xmlns:p14="http://schemas.microsoft.com/office/powerpoint/2010/main" val="1622532880"/>
              </p:ext>
            </p:extLst>
          </p:nvPr>
        </p:nvGraphicFramePr>
        <p:xfrm>
          <a:off x="447231" y="504719"/>
          <a:ext cx="3548707" cy="4464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ique 36">
            <a:extLst>
              <a:ext uri="{FF2B5EF4-FFF2-40B4-BE49-F238E27FC236}">
                <a16:creationId xmlns:a16="http://schemas.microsoft.com/office/drawing/2014/main" id="{EB2BB8CF-BC98-4C00-B6EF-F1811E9CBFAC}"/>
              </a:ext>
            </a:extLst>
          </p:cNvPr>
          <p:cNvGraphicFramePr/>
          <p:nvPr>
            <p:extLst>
              <p:ext uri="{D42A27DB-BD31-4B8C-83A1-F6EECF244321}">
                <p14:modId xmlns:p14="http://schemas.microsoft.com/office/powerpoint/2010/main" val="2121425907"/>
              </p:ext>
            </p:extLst>
          </p:nvPr>
        </p:nvGraphicFramePr>
        <p:xfrm>
          <a:off x="4897018" y="805090"/>
          <a:ext cx="3290488" cy="1798527"/>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ángulo 17">
            <a:extLst>
              <a:ext uri="{FF2B5EF4-FFF2-40B4-BE49-F238E27FC236}">
                <a16:creationId xmlns:a16="http://schemas.microsoft.com/office/drawing/2014/main" id="{0908E4E7-0817-4318-B90D-F1E6DB86E1E7}"/>
              </a:ext>
            </a:extLst>
          </p:cNvPr>
          <p:cNvSpPr/>
          <p:nvPr/>
        </p:nvSpPr>
        <p:spPr>
          <a:xfrm>
            <a:off x="2186957" y="364109"/>
            <a:ext cx="1008112" cy="382833"/>
          </a:xfrm>
          <a:custGeom>
            <a:avLst/>
            <a:gdLst>
              <a:gd name="connsiteX0" fmla="*/ 0 w 1008112"/>
              <a:gd name="connsiteY0" fmla="*/ 0 h 382833"/>
              <a:gd name="connsiteX1" fmla="*/ 493975 w 1008112"/>
              <a:gd name="connsiteY1" fmla="*/ 0 h 382833"/>
              <a:gd name="connsiteX2" fmla="*/ 1008112 w 1008112"/>
              <a:gd name="connsiteY2" fmla="*/ 0 h 382833"/>
              <a:gd name="connsiteX3" fmla="*/ 1008112 w 1008112"/>
              <a:gd name="connsiteY3" fmla="*/ 382833 h 382833"/>
              <a:gd name="connsiteX4" fmla="*/ 514137 w 1008112"/>
              <a:gd name="connsiteY4" fmla="*/ 382833 h 382833"/>
              <a:gd name="connsiteX5" fmla="*/ 0 w 1008112"/>
              <a:gd name="connsiteY5" fmla="*/ 382833 h 382833"/>
              <a:gd name="connsiteX6" fmla="*/ 0 w 1008112"/>
              <a:gd name="connsiteY6" fmla="*/ 0 h 38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12" h="382833" extrusionOk="0">
                <a:moveTo>
                  <a:pt x="0" y="0"/>
                </a:moveTo>
                <a:cubicBezTo>
                  <a:pt x="138533" y="-16471"/>
                  <a:pt x="262476" y="6489"/>
                  <a:pt x="493975" y="0"/>
                </a:cubicBezTo>
                <a:cubicBezTo>
                  <a:pt x="725475" y="-6489"/>
                  <a:pt x="858892" y="-15188"/>
                  <a:pt x="1008112" y="0"/>
                </a:cubicBezTo>
                <a:cubicBezTo>
                  <a:pt x="998396" y="148165"/>
                  <a:pt x="1017296" y="221097"/>
                  <a:pt x="1008112" y="382833"/>
                </a:cubicBezTo>
                <a:cubicBezTo>
                  <a:pt x="894202" y="383233"/>
                  <a:pt x="738165" y="396819"/>
                  <a:pt x="514137" y="382833"/>
                </a:cubicBezTo>
                <a:cubicBezTo>
                  <a:pt x="290110" y="368847"/>
                  <a:pt x="180039" y="384994"/>
                  <a:pt x="0" y="382833"/>
                </a:cubicBezTo>
                <a:cubicBezTo>
                  <a:pt x="2634" y="233867"/>
                  <a:pt x="15376" y="141782"/>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ZoneTexte 3">
            <a:extLst>
              <a:ext uri="{FF2B5EF4-FFF2-40B4-BE49-F238E27FC236}">
                <a16:creationId xmlns:a16="http://schemas.microsoft.com/office/drawing/2014/main" id="{64C5BC48-DC2C-4BC9-955D-0BD58AE64252}"/>
              </a:ext>
            </a:extLst>
          </p:cNvPr>
          <p:cNvSpPr txBox="1">
            <a:spLocks noChangeArrowheads="1"/>
          </p:cNvSpPr>
          <p:nvPr/>
        </p:nvSpPr>
        <p:spPr bwMode="auto">
          <a:xfrm>
            <a:off x="1731931" y="418698"/>
            <a:ext cx="18096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s-ES" altLang="es-ES" sz="1100" b="1" i="1" dirty="0">
                <a:latin typeface="Montserrat" panose="00000500000000000000" pitchFamily="2" charset="0"/>
                <a:cs typeface="Arial" charset="0"/>
              </a:rPr>
              <a:t>TOP</a:t>
            </a:r>
          </a:p>
        </p:txBody>
      </p:sp>
      <p:sp>
        <p:nvSpPr>
          <p:cNvPr id="21" name="Rectángulo 20">
            <a:extLst>
              <a:ext uri="{FF2B5EF4-FFF2-40B4-BE49-F238E27FC236}">
                <a16:creationId xmlns:a16="http://schemas.microsoft.com/office/drawing/2014/main" id="{848D95D8-921F-4B81-9466-A1A4380D9749}"/>
              </a:ext>
            </a:extLst>
          </p:cNvPr>
          <p:cNvSpPr/>
          <p:nvPr/>
        </p:nvSpPr>
        <p:spPr>
          <a:xfrm>
            <a:off x="6169656" y="388717"/>
            <a:ext cx="1008112" cy="382833"/>
          </a:xfrm>
          <a:custGeom>
            <a:avLst/>
            <a:gdLst>
              <a:gd name="connsiteX0" fmla="*/ 0 w 1008112"/>
              <a:gd name="connsiteY0" fmla="*/ 0 h 382833"/>
              <a:gd name="connsiteX1" fmla="*/ 493975 w 1008112"/>
              <a:gd name="connsiteY1" fmla="*/ 0 h 382833"/>
              <a:gd name="connsiteX2" fmla="*/ 1008112 w 1008112"/>
              <a:gd name="connsiteY2" fmla="*/ 0 h 382833"/>
              <a:gd name="connsiteX3" fmla="*/ 1008112 w 1008112"/>
              <a:gd name="connsiteY3" fmla="*/ 382833 h 382833"/>
              <a:gd name="connsiteX4" fmla="*/ 514137 w 1008112"/>
              <a:gd name="connsiteY4" fmla="*/ 382833 h 382833"/>
              <a:gd name="connsiteX5" fmla="*/ 0 w 1008112"/>
              <a:gd name="connsiteY5" fmla="*/ 382833 h 382833"/>
              <a:gd name="connsiteX6" fmla="*/ 0 w 1008112"/>
              <a:gd name="connsiteY6" fmla="*/ 0 h 38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112" h="382833" extrusionOk="0">
                <a:moveTo>
                  <a:pt x="0" y="0"/>
                </a:moveTo>
                <a:cubicBezTo>
                  <a:pt x="138533" y="-16471"/>
                  <a:pt x="262476" y="6489"/>
                  <a:pt x="493975" y="0"/>
                </a:cubicBezTo>
                <a:cubicBezTo>
                  <a:pt x="725475" y="-6489"/>
                  <a:pt x="858892" y="-15188"/>
                  <a:pt x="1008112" y="0"/>
                </a:cubicBezTo>
                <a:cubicBezTo>
                  <a:pt x="998396" y="148165"/>
                  <a:pt x="1017296" y="221097"/>
                  <a:pt x="1008112" y="382833"/>
                </a:cubicBezTo>
                <a:cubicBezTo>
                  <a:pt x="894202" y="383233"/>
                  <a:pt x="738165" y="396819"/>
                  <a:pt x="514137" y="382833"/>
                </a:cubicBezTo>
                <a:cubicBezTo>
                  <a:pt x="290110" y="368847"/>
                  <a:pt x="180039" y="384994"/>
                  <a:pt x="0" y="382833"/>
                </a:cubicBezTo>
                <a:cubicBezTo>
                  <a:pt x="2634" y="233867"/>
                  <a:pt x="15376" y="141782"/>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ZoneTexte 3">
            <a:extLst>
              <a:ext uri="{FF2B5EF4-FFF2-40B4-BE49-F238E27FC236}">
                <a16:creationId xmlns:a16="http://schemas.microsoft.com/office/drawing/2014/main" id="{E4076C04-7608-4B4C-9282-CA1AE37C6F46}"/>
              </a:ext>
            </a:extLst>
          </p:cNvPr>
          <p:cNvSpPr txBox="1">
            <a:spLocks noChangeArrowheads="1"/>
          </p:cNvSpPr>
          <p:nvPr/>
        </p:nvSpPr>
        <p:spPr bwMode="auto">
          <a:xfrm>
            <a:off x="5714630" y="443306"/>
            <a:ext cx="18096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s-ES" altLang="es-ES" sz="1100" b="1" i="1" dirty="0">
                <a:latin typeface="Montserrat" panose="00000500000000000000" pitchFamily="2" charset="0"/>
                <a:cs typeface="Arial" charset="0"/>
              </a:rPr>
              <a:t>BOTTOM</a:t>
            </a:r>
          </a:p>
        </p:txBody>
      </p:sp>
      <p:sp>
        <p:nvSpPr>
          <p:cNvPr id="23" name="CuadroTexto 22">
            <a:extLst>
              <a:ext uri="{FF2B5EF4-FFF2-40B4-BE49-F238E27FC236}">
                <a16:creationId xmlns:a16="http://schemas.microsoft.com/office/drawing/2014/main" id="{71970B02-822C-4221-8512-A9726AE47F44}"/>
              </a:ext>
            </a:extLst>
          </p:cNvPr>
          <p:cNvSpPr txBox="1"/>
          <p:nvPr/>
        </p:nvSpPr>
        <p:spPr>
          <a:xfrm>
            <a:off x="251520" y="771550"/>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1</a:t>
            </a:r>
          </a:p>
        </p:txBody>
      </p:sp>
      <p:sp>
        <p:nvSpPr>
          <p:cNvPr id="24" name="CuadroTexto 23">
            <a:extLst>
              <a:ext uri="{FF2B5EF4-FFF2-40B4-BE49-F238E27FC236}">
                <a16:creationId xmlns:a16="http://schemas.microsoft.com/office/drawing/2014/main" id="{4ED1A40F-DFC3-4376-8967-CF8135E63A2F}"/>
              </a:ext>
            </a:extLst>
          </p:cNvPr>
          <p:cNvSpPr txBox="1"/>
          <p:nvPr/>
        </p:nvSpPr>
        <p:spPr>
          <a:xfrm>
            <a:off x="251520" y="987574"/>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2</a:t>
            </a:r>
          </a:p>
        </p:txBody>
      </p:sp>
      <p:sp>
        <p:nvSpPr>
          <p:cNvPr id="28" name="CuadroTexto 27">
            <a:extLst>
              <a:ext uri="{FF2B5EF4-FFF2-40B4-BE49-F238E27FC236}">
                <a16:creationId xmlns:a16="http://schemas.microsoft.com/office/drawing/2014/main" id="{8CF959F9-FD2E-4F31-9132-8C0AD84FB61D}"/>
              </a:ext>
            </a:extLst>
          </p:cNvPr>
          <p:cNvSpPr txBox="1"/>
          <p:nvPr/>
        </p:nvSpPr>
        <p:spPr>
          <a:xfrm>
            <a:off x="251520" y="1203598"/>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3</a:t>
            </a:r>
          </a:p>
        </p:txBody>
      </p:sp>
      <p:sp>
        <p:nvSpPr>
          <p:cNvPr id="29" name="CuadroTexto 28">
            <a:extLst>
              <a:ext uri="{FF2B5EF4-FFF2-40B4-BE49-F238E27FC236}">
                <a16:creationId xmlns:a16="http://schemas.microsoft.com/office/drawing/2014/main" id="{52F82071-5A3E-4998-B2B3-BE4FA8DF77FB}"/>
              </a:ext>
            </a:extLst>
          </p:cNvPr>
          <p:cNvSpPr txBox="1"/>
          <p:nvPr/>
        </p:nvSpPr>
        <p:spPr>
          <a:xfrm>
            <a:off x="251520" y="1419622"/>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4</a:t>
            </a:r>
          </a:p>
        </p:txBody>
      </p:sp>
      <p:sp>
        <p:nvSpPr>
          <p:cNvPr id="30" name="CuadroTexto 29">
            <a:extLst>
              <a:ext uri="{FF2B5EF4-FFF2-40B4-BE49-F238E27FC236}">
                <a16:creationId xmlns:a16="http://schemas.microsoft.com/office/drawing/2014/main" id="{099AB20B-D522-4003-AFF5-D2407C0B3D9A}"/>
              </a:ext>
            </a:extLst>
          </p:cNvPr>
          <p:cNvSpPr txBox="1"/>
          <p:nvPr/>
        </p:nvSpPr>
        <p:spPr>
          <a:xfrm>
            <a:off x="251520" y="1635646"/>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5</a:t>
            </a:r>
          </a:p>
        </p:txBody>
      </p:sp>
      <p:sp>
        <p:nvSpPr>
          <p:cNvPr id="36" name="CuadroTexto 35">
            <a:extLst>
              <a:ext uri="{FF2B5EF4-FFF2-40B4-BE49-F238E27FC236}">
                <a16:creationId xmlns:a16="http://schemas.microsoft.com/office/drawing/2014/main" id="{FCE8D0EB-46EC-4678-AF5E-D4B3521580D3}"/>
              </a:ext>
            </a:extLst>
          </p:cNvPr>
          <p:cNvSpPr txBox="1"/>
          <p:nvPr/>
        </p:nvSpPr>
        <p:spPr>
          <a:xfrm>
            <a:off x="251520" y="1851670"/>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6</a:t>
            </a:r>
          </a:p>
        </p:txBody>
      </p:sp>
      <p:sp>
        <p:nvSpPr>
          <p:cNvPr id="37" name="CuadroTexto 36">
            <a:extLst>
              <a:ext uri="{FF2B5EF4-FFF2-40B4-BE49-F238E27FC236}">
                <a16:creationId xmlns:a16="http://schemas.microsoft.com/office/drawing/2014/main" id="{5DC0CF23-B20F-49E4-946E-0DEC1EC43145}"/>
              </a:ext>
            </a:extLst>
          </p:cNvPr>
          <p:cNvSpPr txBox="1"/>
          <p:nvPr/>
        </p:nvSpPr>
        <p:spPr>
          <a:xfrm>
            <a:off x="251520" y="2045703"/>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6</a:t>
            </a:r>
          </a:p>
        </p:txBody>
      </p:sp>
      <p:sp>
        <p:nvSpPr>
          <p:cNvPr id="38" name="CuadroTexto 37">
            <a:extLst>
              <a:ext uri="{FF2B5EF4-FFF2-40B4-BE49-F238E27FC236}">
                <a16:creationId xmlns:a16="http://schemas.microsoft.com/office/drawing/2014/main" id="{A988DEAB-341E-44CD-AF78-8284AB12A888}"/>
              </a:ext>
            </a:extLst>
          </p:cNvPr>
          <p:cNvSpPr txBox="1"/>
          <p:nvPr/>
        </p:nvSpPr>
        <p:spPr>
          <a:xfrm>
            <a:off x="251520" y="2211710"/>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6</a:t>
            </a:r>
          </a:p>
        </p:txBody>
      </p:sp>
      <p:sp>
        <p:nvSpPr>
          <p:cNvPr id="39" name="CuadroTexto 38">
            <a:extLst>
              <a:ext uri="{FF2B5EF4-FFF2-40B4-BE49-F238E27FC236}">
                <a16:creationId xmlns:a16="http://schemas.microsoft.com/office/drawing/2014/main" id="{FA8A10AE-FD5A-4516-B150-10AC34110CD0}"/>
              </a:ext>
            </a:extLst>
          </p:cNvPr>
          <p:cNvSpPr txBox="1"/>
          <p:nvPr/>
        </p:nvSpPr>
        <p:spPr>
          <a:xfrm>
            <a:off x="251520" y="2427734"/>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9</a:t>
            </a:r>
          </a:p>
        </p:txBody>
      </p:sp>
      <p:sp>
        <p:nvSpPr>
          <p:cNvPr id="40" name="CuadroTexto 39">
            <a:extLst>
              <a:ext uri="{FF2B5EF4-FFF2-40B4-BE49-F238E27FC236}">
                <a16:creationId xmlns:a16="http://schemas.microsoft.com/office/drawing/2014/main" id="{45E7D3C6-4E64-4D0C-8716-82B3E61E96EF}"/>
              </a:ext>
            </a:extLst>
          </p:cNvPr>
          <p:cNvSpPr txBox="1"/>
          <p:nvPr/>
        </p:nvSpPr>
        <p:spPr>
          <a:xfrm>
            <a:off x="251520" y="2643758"/>
            <a:ext cx="236339" cy="216024"/>
          </a:xfrm>
          <a:prstGeom prst="rect">
            <a:avLst/>
          </a:prstGeom>
          <a:noFill/>
        </p:spPr>
        <p:txBody>
          <a:bodyPr wrap="square" rtlCol="0">
            <a:spAutoFit/>
          </a:bodyPr>
          <a:lstStyle/>
          <a:p>
            <a:r>
              <a:rPr lang="es-ES" sz="800" dirty="0">
                <a:solidFill>
                  <a:srgbClr val="33CC33"/>
                </a:solidFill>
                <a:latin typeface="Montserrat" panose="02000505000000020004" pitchFamily="2" charset="0"/>
              </a:rPr>
              <a:t>9</a:t>
            </a:r>
          </a:p>
        </p:txBody>
      </p:sp>
      <p:sp>
        <p:nvSpPr>
          <p:cNvPr id="41" name="CuadroTexto 40">
            <a:extLst>
              <a:ext uri="{FF2B5EF4-FFF2-40B4-BE49-F238E27FC236}">
                <a16:creationId xmlns:a16="http://schemas.microsoft.com/office/drawing/2014/main" id="{E516CD42-866A-4BB1-A99E-7EC10170C5A0}"/>
              </a:ext>
            </a:extLst>
          </p:cNvPr>
          <p:cNvSpPr txBox="1"/>
          <p:nvPr/>
        </p:nvSpPr>
        <p:spPr>
          <a:xfrm>
            <a:off x="251520" y="2931790"/>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11</a:t>
            </a:r>
          </a:p>
        </p:txBody>
      </p:sp>
      <p:sp>
        <p:nvSpPr>
          <p:cNvPr id="42" name="CuadroTexto 41">
            <a:extLst>
              <a:ext uri="{FF2B5EF4-FFF2-40B4-BE49-F238E27FC236}">
                <a16:creationId xmlns:a16="http://schemas.microsoft.com/office/drawing/2014/main" id="{7B8D1005-D729-4B5C-A90C-BB4507159FD4}"/>
              </a:ext>
            </a:extLst>
          </p:cNvPr>
          <p:cNvSpPr txBox="1"/>
          <p:nvPr/>
        </p:nvSpPr>
        <p:spPr>
          <a:xfrm>
            <a:off x="251520" y="3148394"/>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12</a:t>
            </a:r>
          </a:p>
        </p:txBody>
      </p:sp>
      <p:sp>
        <p:nvSpPr>
          <p:cNvPr id="43" name="CuadroTexto 42">
            <a:extLst>
              <a:ext uri="{FF2B5EF4-FFF2-40B4-BE49-F238E27FC236}">
                <a16:creationId xmlns:a16="http://schemas.microsoft.com/office/drawing/2014/main" id="{F6CE7426-59F3-4342-8CA8-E1BD70E97D25}"/>
              </a:ext>
            </a:extLst>
          </p:cNvPr>
          <p:cNvSpPr txBox="1"/>
          <p:nvPr/>
        </p:nvSpPr>
        <p:spPr>
          <a:xfrm>
            <a:off x="251520" y="3363838"/>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13</a:t>
            </a:r>
          </a:p>
        </p:txBody>
      </p:sp>
      <p:sp>
        <p:nvSpPr>
          <p:cNvPr id="44" name="CuadroTexto 43">
            <a:extLst>
              <a:ext uri="{FF2B5EF4-FFF2-40B4-BE49-F238E27FC236}">
                <a16:creationId xmlns:a16="http://schemas.microsoft.com/office/drawing/2014/main" id="{25F3BA46-FC0D-41EF-BE77-3B26A58B4652}"/>
              </a:ext>
            </a:extLst>
          </p:cNvPr>
          <p:cNvSpPr txBox="1"/>
          <p:nvPr/>
        </p:nvSpPr>
        <p:spPr>
          <a:xfrm>
            <a:off x="251520" y="3580442"/>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14</a:t>
            </a:r>
          </a:p>
        </p:txBody>
      </p:sp>
      <p:sp>
        <p:nvSpPr>
          <p:cNvPr id="45" name="CuadroTexto 44">
            <a:extLst>
              <a:ext uri="{FF2B5EF4-FFF2-40B4-BE49-F238E27FC236}">
                <a16:creationId xmlns:a16="http://schemas.microsoft.com/office/drawing/2014/main" id="{6B4E78F0-63C3-4BE3-91B1-BDA4F85EBBF7}"/>
              </a:ext>
            </a:extLst>
          </p:cNvPr>
          <p:cNvSpPr txBox="1"/>
          <p:nvPr/>
        </p:nvSpPr>
        <p:spPr>
          <a:xfrm>
            <a:off x="251520" y="3796466"/>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15</a:t>
            </a:r>
          </a:p>
        </p:txBody>
      </p:sp>
      <p:sp>
        <p:nvSpPr>
          <p:cNvPr id="46" name="CuadroTexto 45">
            <a:extLst>
              <a:ext uri="{FF2B5EF4-FFF2-40B4-BE49-F238E27FC236}">
                <a16:creationId xmlns:a16="http://schemas.microsoft.com/office/drawing/2014/main" id="{9938FF7B-77B9-45C2-B821-02D59E7CF505}"/>
              </a:ext>
            </a:extLst>
          </p:cNvPr>
          <p:cNvSpPr txBox="1"/>
          <p:nvPr/>
        </p:nvSpPr>
        <p:spPr>
          <a:xfrm>
            <a:off x="251520" y="4012490"/>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16</a:t>
            </a:r>
          </a:p>
        </p:txBody>
      </p:sp>
      <p:sp>
        <p:nvSpPr>
          <p:cNvPr id="47" name="CuadroTexto 46">
            <a:extLst>
              <a:ext uri="{FF2B5EF4-FFF2-40B4-BE49-F238E27FC236}">
                <a16:creationId xmlns:a16="http://schemas.microsoft.com/office/drawing/2014/main" id="{55ED4F41-1294-4ACE-B8D8-9D47003F7CF9}"/>
              </a:ext>
            </a:extLst>
          </p:cNvPr>
          <p:cNvSpPr txBox="1"/>
          <p:nvPr/>
        </p:nvSpPr>
        <p:spPr>
          <a:xfrm>
            <a:off x="251520" y="4227934"/>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17</a:t>
            </a:r>
          </a:p>
        </p:txBody>
      </p:sp>
      <p:sp>
        <p:nvSpPr>
          <p:cNvPr id="48" name="CuadroTexto 47">
            <a:extLst>
              <a:ext uri="{FF2B5EF4-FFF2-40B4-BE49-F238E27FC236}">
                <a16:creationId xmlns:a16="http://schemas.microsoft.com/office/drawing/2014/main" id="{4B3A5FFA-594F-456E-ADBD-2C462485BE33}"/>
              </a:ext>
            </a:extLst>
          </p:cNvPr>
          <p:cNvSpPr txBox="1"/>
          <p:nvPr/>
        </p:nvSpPr>
        <p:spPr>
          <a:xfrm>
            <a:off x="251520" y="4444538"/>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18</a:t>
            </a:r>
          </a:p>
        </p:txBody>
      </p:sp>
      <p:sp>
        <p:nvSpPr>
          <p:cNvPr id="49" name="CuadroTexto 48">
            <a:extLst>
              <a:ext uri="{FF2B5EF4-FFF2-40B4-BE49-F238E27FC236}">
                <a16:creationId xmlns:a16="http://schemas.microsoft.com/office/drawing/2014/main" id="{C3FF34A3-6F1D-4472-9EB3-98D89C1FA053}"/>
              </a:ext>
            </a:extLst>
          </p:cNvPr>
          <p:cNvSpPr txBox="1"/>
          <p:nvPr/>
        </p:nvSpPr>
        <p:spPr>
          <a:xfrm>
            <a:off x="251520" y="4718237"/>
            <a:ext cx="360040" cy="215444"/>
          </a:xfrm>
          <a:prstGeom prst="rect">
            <a:avLst/>
          </a:prstGeom>
          <a:noFill/>
        </p:spPr>
        <p:txBody>
          <a:bodyPr wrap="square" rtlCol="0">
            <a:spAutoFit/>
          </a:bodyPr>
          <a:lstStyle/>
          <a:p>
            <a:r>
              <a:rPr lang="es-ES" sz="800" dirty="0">
                <a:solidFill>
                  <a:srgbClr val="33CC33"/>
                </a:solidFill>
                <a:latin typeface="Montserrat" panose="02000505000000020004" pitchFamily="2" charset="0"/>
              </a:rPr>
              <a:t>19</a:t>
            </a:r>
          </a:p>
        </p:txBody>
      </p:sp>
      <p:sp>
        <p:nvSpPr>
          <p:cNvPr id="50" name="CuadroTexto 49">
            <a:extLst>
              <a:ext uri="{FF2B5EF4-FFF2-40B4-BE49-F238E27FC236}">
                <a16:creationId xmlns:a16="http://schemas.microsoft.com/office/drawing/2014/main" id="{F9CD3944-19B9-4C46-9CE5-17A8E47003AF}"/>
              </a:ext>
            </a:extLst>
          </p:cNvPr>
          <p:cNvSpPr txBox="1"/>
          <p:nvPr/>
        </p:nvSpPr>
        <p:spPr>
          <a:xfrm>
            <a:off x="4716998" y="859214"/>
            <a:ext cx="360040" cy="215444"/>
          </a:xfrm>
          <a:prstGeom prst="rect">
            <a:avLst/>
          </a:prstGeom>
          <a:noFill/>
        </p:spPr>
        <p:txBody>
          <a:bodyPr wrap="square" rtlCol="0">
            <a:spAutoFit/>
          </a:bodyPr>
          <a:lstStyle/>
          <a:p>
            <a:r>
              <a:rPr lang="es-ES" sz="800" dirty="0">
                <a:solidFill>
                  <a:srgbClr val="FF0000"/>
                </a:solidFill>
                <a:latin typeface="Montserrat" panose="02000505000000020004" pitchFamily="2" charset="0"/>
              </a:rPr>
              <a:t>25</a:t>
            </a:r>
          </a:p>
        </p:txBody>
      </p:sp>
      <p:sp>
        <p:nvSpPr>
          <p:cNvPr id="51" name="CuadroTexto 50">
            <a:extLst>
              <a:ext uri="{FF2B5EF4-FFF2-40B4-BE49-F238E27FC236}">
                <a16:creationId xmlns:a16="http://schemas.microsoft.com/office/drawing/2014/main" id="{EFAD2208-C01C-49E8-A71F-67BAA3484B53}"/>
              </a:ext>
            </a:extLst>
          </p:cNvPr>
          <p:cNvSpPr txBox="1"/>
          <p:nvPr/>
        </p:nvSpPr>
        <p:spPr>
          <a:xfrm>
            <a:off x="4716998" y="1162902"/>
            <a:ext cx="360040" cy="215444"/>
          </a:xfrm>
          <a:prstGeom prst="rect">
            <a:avLst/>
          </a:prstGeom>
          <a:noFill/>
        </p:spPr>
        <p:txBody>
          <a:bodyPr wrap="square" rtlCol="0">
            <a:spAutoFit/>
          </a:bodyPr>
          <a:lstStyle/>
          <a:p>
            <a:r>
              <a:rPr lang="es-ES" sz="800" dirty="0">
                <a:solidFill>
                  <a:srgbClr val="FF0000"/>
                </a:solidFill>
                <a:latin typeface="Montserrat" panose="02000505000000020004" pitchFamily="2" charset="0"/>
              </a:rPr>
              <a:t>24</a:t>
            </a:r>
          </a:p>
        </p:txBody>
      </p:sp>
      <p:sp>
        <p:nvSpPr>
          <p:cNvPr id="52" name="CuadroTexto 51">
            <a:extLst>
              <a:ext uri="{FF2B5EF4-FFF2-40B4-BE49-F238E27FC236}">
                <a16:creationId xmlns:a16="http://schemas.microsoft.com/office/drawing/2014/main" id="{85D12E36-3B37-4046-8F70-A9222063E45D}"/>
              </a:ext>
            </a:extLst>
          </p:cNvPr>
          <p:cNvSpPr txBox="1"/>
          <p:nvPr/>
        </p:nvSpPr>
        <p:spPr>
          <a:xfrm>
            <a:off x="4716998" y="1466330"/>
            <a:ext cx="360040" cy="215444"/>
          </a:xfrm>
          <a:prstGeom prst="rect">
            <a:avLst/>
          </a:prstGeom>
          <a:noFill/>
        </p:spPr>
        <p:txBody>
          <a:bodyPr wrap="square" rtlCol="0">
            <a:spAutoFit/>
          </a:bodyPr>
          <a:lstStyle/>
          <a:p>
            <a:r>
              <a:rPr lang="es-ES" sz="800" dirty="0">
                <a:solidFill>
                  <a:srgbClr val="FF0000"/>
                </a:solidFill>
                <a:latin typeface="Montserrat" panose="02000505000000020004" pitchFamily="2" charset="0"/>
              </a:rPr>
              <a:t>23</a:t>
            </a:r>
          </a:p>
        </p:txBody>
      </p:sp>
      <p:sp>
        <p:nvSpPr>
          <p:cNvPr id="53" name="CuadroTexto 52">
            <a:extLst>
              <a:ext uri="{FF2B5EF4-FFF2-40B4-BE49-F238E27FC236}">
                <a16:creationId xmlns:a16="http://schemas.microsoft.com/office/drawing/2014/main" id="{615C94F9-A9B6-427D-9A8D-7BF355CA9D98}"/>
              </a:ext>
            </a:extLst>
          </p:cNvPr>
          <p:cNvSpPr txBox="1"/>
          <p:nvPr/>
        </p:nvSpPr>
        <p:spPr>
          <a:xfrm>
            <a:off x="4716998" y="1707654"/>
            <a:ext cx="360040" cy="215444"/>
          </a:xfrm>
          <a:prstGeom prst="rect">
            <a:avLst/>
          </a:prstGeom>
          <a:noFill/>
        </p:spPr>
        <p:txBody>
          <a:bodyPr wrap="square" rtlCol="0">
            <a:spAutoFit/>
          </a:bodyPr>
          <a:lstStyle/>
          <a:p>
            <a:r>
              <a:rPr lang="es-ES" sz="800" dirty="0">
                <a:solidFill>
                  <a:srgbClr val="FF0000"/>
                </a:solidFill>
                <a:latin typeface="Montserrat" panose="02000505000000020004" pitchFamily="2" charset="0"/>
              </a:rPr>
              <a:t>22</a:t>
            </a:r>
          </a:p>
        </p:txBody>
      </p:sp>
      <p:sp>
        <p:nvSpPr>
          <p:cNvPr id="54" name="CuadroTexto 53">
            <a:extLst>
              <a:ext uri="{FF2B5EF4-FFF2-40B4-BE49-F238E27FC236}">
                <a16:creationId xmlns:a16="http://schemas.microsoft.com/office/drawing/2014/main" id="{A7CAC3D6-65C2-4F6E-8DD0-82350315D40D}"/>
              </a:ext>
            </a:extLst>
          </p:cNvPr>
          <p:cNvSpPr txBox="1"/>
          <p:nvPr/>
        </p:nvSpPr>
        <p:spPr>
          <a:xfrm>
            <a:off x="4716998" y="1996266"/>
            <a:ext cx="360040" cy="215444"/>
          </a:xfrm>
          <a:prstGeom prst="rect">
            <a:avLst/>
          </a:prstGeom>
          <a:noFill/>
        </p:spPr>
        <p:txBody>
          <a:bodyPr wrap="square" rtlCol="0">
            <a:spAutoFit/>
          </a:bodyPr>
          <a:lstStyle/>
          <a:p>
            <a:r>
              <a:rPr lang="es-ES" sz="800" dirty="0">
                <a:solidFill>
                  <a:srgbClr val="FF0000"/>
                </a:solidFill>
                <a:latin typeface="Montserrat" panose="02000505000000020004" pitchFamily="2" charset="0"/>
              </a:rPr>
              <a:t>21</a:t>
            </a:r>
          </a:p>
        </p:txBody>
      </p:sp>
      <p:sp>
        <p:nvSpPr>
          <p:cNvPr id="55" name="CuadroTexto 54">
            <a:extLst>
              <a:ext uri="{FF2B5EF4-FFF2-40B4-BE49-F238E27FC236}">
                <a16:creationId xmlns:a16="http://schemas.microsoft.com/office/drawing/2014/main" id="{FB7FA253-5F94-466A-8AC6-39420115B3AE}"/>
              </a:ext>
            </a:extLst>
          </p:cNvPr>
          <p:cNvSpPr txBox="1"/>
          <p:nvPr/>
        </p:nvSpPr>
        <p:spPr>
          <a:xfrm>
            <a:off x="4716998" y="2284298"/>
            <a:ext cx="360040" cy="215444"/>
          </a:xfrm>
          <a:prstGeom prst="rect">
            <a:avLst/>
          </a:prstGeom>
          <a:noFill/>
        </p:spPr>
        <p:txBody>
          <a:bodyPr wrap="square" rtlCol="0">
            <a:spAutoFit/>
          </a:bodyPr>
          <a:lstStyle/>
          <a:p>
            <a:r>
              <a:rPr lang="es-ES" sz="800" dirty="0">
                <a:solidFill>
                  <a:srgbClr val="FF0000"/>
                </a:solidFill>
                <a:latin typeface="Montserrat" panose="02000505000000020004" pitchFamily="2" charset="0"/>
              </a:rPr>
              <a:t>20</a:t>
            </a:r>
          </a:p>
        </p:txBody>
      </p:sp>
      <p:sp>
        <p:nvSpPr>
          <p:cNvPr id="56" name="Rectángulo: esquinas redondeadas 55">
            <a:extLst>
              <a:ext uri="{FF2B5EF4-FFF2-40B4-BE49-F238E27FC236}">
                <a16:creationId xmlns:a16="http://schemas.microsoft.com/office/drawing/2014/main" id="{304D9312-9B3E-41C3-A526-BBF6DD67CF3C}"/>
              </a:ext>
            </a:extLst>
          </p:cNvPr>
          <p:cNvSpPr/>
          <p:nvPr/>
        </p:nvSpPr>
        <p:spPr>
          <a:xfrm>
            <a:off x="137118" y="691530"/>
            <a:ext cx="4259401" cy="526540"/>
          </a:xfrm>
          <a:prstGeom prst="roundRect">
            <a:avLst/>
          </a:prstGeom>
          <a:noFill/>
          <a:ln>
            <a:solidFill>
              <a:srgbClr val="33CC33"/>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7" name="Rectángulo: esquinas redondeadas 56">
            <a:extLst>
              <a:ext uri="{FF2B5EF4-FFF2-40B4-BE49-F238E27FC236}">
                <a16:creationId xmlns:a16="http://schemas.microsoft.com/office/drawing/2014/main" id="{D42DB07A-7077-4D63-9305-2D5C91E89910}"/>
              </a:ext>
            </a:extLst>
          </p:cNvPr>
          <p:cNvSpPr/>
          <p:nvPr/>
        </p:nvSpPr>
        <p:spPr>
          <a:xfrm>
            <a:off x="4572000" y="770140"/>
            <a:ext cx="4259401" cy="911634"/>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6895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Resultados globales Provincias</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24</a:t>
            </a:fld>
            <a:endParaRPr lang="fr-FR" dirty="0"/>
          </a:p>
        </p:txBody>
      </p:sp>
      <p:sp>
        <p:nvSpPr>
          <p:cNvPr id="25" name="ZoneTexte 27">
            <a:extLst>
              <a:ext uri="{FF2B5EF4-FFF2-40B4-BE49-F238E27FC236}">
                <a16:creationId xmlns:a16="http://schemas.microsoft.com/office/drawing/2014/main" id="{5822DBA4-5E54-4D01-8094-888275EC927D}"/>
              </a:ext>
            </a:extLst>
          </p:cNvPr>
          <p:cNvSpPr txBox="1"/>
          <p:nvPr/>
        </p:nvSpPr>
        <p:spPr bwMode="auto">
          <a:xfrm>
            <a:off x="6733598" y="3974564"/>
            <a:ext cx="2363977"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Confort: Resultado  entre 71 pts. y 85 pts.</a:t>
            </a:r>
          </a:p>
        </p:txBody>
      </p:sp>
      <p:sp>
        <p:nvSpPr>
          <p:cNvPr id="26" name="Rectangle 28">
            <a:extLst>
              <a:ext uri="{FF2B5EF4-FFF2-40B4-BE49-F238E27FC236}">
                <a16:creationId xmlns:a16="http://schemas.microsoft.com/office/drawing/2014/main" id="{942FA0FB-CA96-4F3D-A2E6-D39821608A13}"/>
              </a:ext>
            </a:extLst>
          </p:cNvPr>
          <p:cNvSpPr/>
          <p:nvPr/>
        </p:nvSpPr>
        <p:spPr>
          <a:xfrm>
            <a:off x="6518587" y="3999242"/>
            <a:ext cx="216000" cy="144000"/>
          </a:xfrm>
          <a:prstGeom prst="rect">
            <a:avLst/>
          </a:prstGeom>
          <a:solidFill>
            <a:srgbClr val="7EB9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29">
            <a:extLst>
              <a:ext uri="{FF2B5EF4-FFF2-40B4-BE49-F238E27FC236}">
                <a16:creationId xmlns:a16="http://schemas.microsoft.com/office/drawing/2014/main" id="{82B31C72-CF93-4AD5-B72A-0CF7EE69F124}"/>
              </a:ext>
            </a:extLst>
          </p:cNvPr>
          <p:cNvSpPr/>
          <p:nvPr/>
        </p:nvSpPr>
        <p:spPr>
          <a:xfrm>
            <a:off x="6516216" y="4205396"/>
            <a:ext cx="216000" cy="144000"/>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5B7E8C81-3BF1-4236-8596-059FCD8CC1EB}"/>
              </a:ext>
            </a:extLst>
          </p:cNvPr>
          <p:cNvSpPr txBox="1"/>
          <p:nvPr/>
        </p:nvSpPr>
        <p:spPr bwMode="auto">
          <a:xfrm>
            <a:off x="6732240" y="4175780"/>
            <a:ext cx="2484824"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Fragilidad: Resultado entre 61 pts. y  70 pts.</a:t>
            </a:r>
          </a:p>
        </p:txBody>
      </p:sp>
      <p:sp>
        <p:nvSpPr>
          <p:cNvPr id="32" name="Rectangle 31">
            <a:extLst>
              <a:ext uri="{FF2B5EF4-FFF2-40B4-BE49-F238E27FC236}">
                <a16:creationId xmlns:a16="http://schemas.microsoft.com/office/drawing/2014/main" id="{ED724565-6EE2-44D3-AB25-7E7E49E80E6C}"/>
              </a:ext>
            </a:extLst>
          </p:cNvPr>
          <p:cNvSpPr/>
          <p:nvPr/>
        </p:nvSpPr>
        <p:spPr>
          <a:xfrm>
            <a:off x="6518587" y="4421436"/>
            <a:ext cx="216000" cy="144000"/>
          </a:xfrm>
          <a:prstGeom prst="rect">
            <a:avLst/>
          </a:prstGeom>
          <a:solidFill>
            <a:srgbClr val="DC3A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6091C399-BC4A-4E02-B92F-9B7743DC24FB}"/>
              </a:ext>
            </a:extLst>
          </p:cNvPr>
          <p:cNvSpPr txBox="1"/>
          <p:nvPr/>
        </p:nvSpPr>
        <p:spPr bwMode="auto">
          <a:xfrm>
            <a:off x="6732215" y="4372530"/>
            <a:ext cx="1704488"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Alerta: Resultado &lt;=  60 pts.</a:t>
            </a:r>
          </a:p>
        </p:txBody>
      </p:sp>
      <p:sp>
        <p:nvSpPr>
          <p:cNvPr id="34" name="Rectangle 31">
            <a:extLst>
              <a:ext uri="{FF2B5EF4-FFF2-40B4-BE49-F238E27FC236}">
                <a16:creationId xmlns:a16="http://schemas.microsoft.com/office/drawing/2014/main" id="{BA2F284B-37C9-49F6-85CC-76BE4AD320F5}"/>
              </a:ext>
            </a:extLst>
          </p:cNvPr>
          <p:cNvSpPr/>
          <p:nvPr/>
        </p:nvSpPr>
        <p:spPr>
          <a:xfrm>
            <a:off x="6518587" y="3790656"/>
            <a:ext cx="216000" cy="144000"/>
          </a:xfrm>
          <a:prstGeom prst="rect">
            <a:avLst/>
          </a:prstGeom>
          <a:solidFill>
            <a:srgbClr val="4FBD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ZoneTexte 32">
            <a:extLst>
              <a:ext uri="{FF2B5EF4-FFF2-40B4-BE49-F238E27FC236}">
                <a16:creationId xmlns:a16="http://schemas.microsoft.com/office/drawing/2014/main" id="{84228523-0C6D-4193-8B2A-CAAB771F0E04}"/>
              </a:ext>
            </a:extLst>
          </p:cNvPr>
          <p:cNvSpPr txBox="1"/>
          <p:nvPr/>
        </p:nvSpPr>
        <p:spPr bwMode="auto">
          <a:xfrm>
            <a:off x="6732215" y="3741750"/>
            <a:ext cx="1768000"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Dominio: Resultado &gt;  85 pts.</a:t>
            </a:r>
          </a:p>
        </p:txBody>
      </p:sp>
      <p:graphicFrame>
        <p:nvGraphicFramePr>
          <p:cNvPr id="8" name="Gráfico 7">
            <a:extLst>
              <a:ext uri="{FF2B5EF4-FFF2-40B4-BE49-F238E27FC236}">
                <a16:creationId xmlns:a16="http://schemas.microsoft.com/office/drawing/2014/main" id="{47A6AEF1-FF9D-4C3C-8C2A-F6B4C7927CD1}"/>
              </a:ext>
            </a:extLst>
          </p:cNvPr>
          <p:cNvGraphicFramePr/>
          <p:nvPr>
            <p:extLst>
              <p:ext uri="{D42A27DB-BD31-4B8C-83A1-F6EECF244321}">
                <p14:modId xmlns:p14="http://schemas.microsoft.com/office/powerpoint/2010/main" val="951714013"/>
              </p:ext>
            </p:extLst>
          </p:nvPr>
        </p:nvGraphicFramePr>
        <p:xfrm>
          <a:off x="467544" y="555526"/>
          <a:ext cx="5874155" cy="4323221"/>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1AE4CD56-65E0-595B-A03B-100FC7D38143}"/>
              </a:ext>
            </a:extLst>
          </p:cNvPr>
          <p:cNvSpPr txBox="1"/>
          <p:nvPr/>
        </p:nvSpPr>
        <p:spPr>
          <a:xfrm>
            <a:off x="6156176" y="710540"/>
            <a:ext cx="873957" cy="261610"/>
          </a:xfrm>
          <a:prstGeom prst="rect">
            <a:avLst/>
          </a:prstGeom>
          <a:noFill/>
        </p:spPr>
        <p:txBody>
          <a:bodyPr wrap="none" rtlCol="0">
            <a:spAutoFit/>
          </a:bodyPr>
          <a:lstStyle/>
          <a:p>
            <a:r>
              <a:rPr lang="es-ES" sz="1100" i="1" dirty="0">
                <a:latin typeface="Montserrat" panose="02000505000000020004" pitchFamily="2" charset="0"/>
              </a:rPr>
              <a:t>(8 visitas)</a:t>
            </a:r>
          </a:p>
        </p:txBody>
      </p:sp>
      <p:sp>
        <p:nvSpPr>
          <p:cNvPr id="14" name="CuadroTexto 13">
            <a:extLst>
              <a:ext uri="{FF2B5EF4-FFF2-40B4-BE49-F238E27FC236}">
                <a16:creationId xmlns:a16="http://schemas.microsoft.com/office/drawing/2014/main" id="{E4D53AB4-2FCE-E7F1-2977-F3D1D0A0C234}"/>
              </a:ext>
            </a:extLst>
          </p:cNvPr>
          <p:cNvSpPr txBox="1"/>
          <p:nvPr/>
        </p:nvSpPr>
        <p:spPr>
          <a:xfrm>
            <a:off x="6084168" y="1036736"/>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15" name="CuadroTexto 14">
            <a:extLst>
              <a:ext uri="{FF2B5EF4-FFF2-40B4-BE49-F238E27FC236}">
                <a16:creationId xmlns:a16="http://schemas.microsoft.com/office/drawing/2014/main" id="{946EFFFD-D99F-D17D-D4BD-098C715F6B86}"/>
              </a:ext>
            </a:extLst>
          </p:cNvPr>
          <p:cNvSpPr txBox="1"/>
          <p:nvPr/>
        </p:nvSpPr>
        <p:spPr>
          <a:xfrm>
            <a:off x="6084168" y="1339886"/>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16" name="CuadroTexto 15">
            <a:extLst>
              <a:ext uri="{FF2B5EF4-FFF2-40B4-BE49-F238E27FC236}">
                <a16:creationId xmlns:a16="http://schemas.microsoft.com/office/drawing/2014/main" id="{CC930686-964B-1F4C-B237-F723E3905F80}"/>
              </a:ext>
            </a:extLst>
          </p:cNvPr>
          <p:cNvSpPr txBox="1"/>
          <p:nvPr/>
        </p:nvSpPr>
        <p:spPr>
          <a:xfrm>
            <a:off x="6084168" y="1645538"/>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17" name="CuadroTexto 16">
            <a:extLst>
              <a:ext uri="{FF2B5EF4-FFF2-40B4-BE49-F238E27FC236}">
                <a16:creationId xmlns:a16="http://schemas.microsoft.com/office/drawing/2014/main" id="{924CEC44-3A2A-B93B-937A-BD702CC550E3}"/>
              </a:ext>
            </a:extLst>
          </p:cNvPr>
          <p:cNvSpPr txBox="1"/>
          <p:nvPr/>
        </p:nvSpPr>
        <p:spPr>
          <a:xfrm>
            <a:off x="6084168" y="1951182"/>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18" name="CuadroTexto 17">
            <a:extLst>
              <a:ext uri="{FF2B5EF4-FFF2-40B4-BE49-F238E27FC236}">
                <a16:creationId xmlns:a16="http://schemas.microsoft.com/office/drawing/2014/main" id="{97A5DF05-4424-C839-87FD-E0169D07172C}"/>
              </a:ext>
            </a:extLst>
          </p:cNvPr>
          <p:cNvSpPr txBox="1"/>
          <p:nvPr/>
        </p:nvSpPr>
        <p:spPr>
          <a:xfrm>
            <a:off x="5868144" y="2283718"/>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19" name="CuadroTexto 18">
            <a:extLst>
              <a:ext uri="{FF2B5EF4-FFF2-40B4-BE49-F238E27FC236}">
                <a16:creationId xmlns:a16="http://schemas.microsoft.com/office/drawing/2014/main" id="{5D38E108-6017-3CE8-E715-B03408925C51}"/>
              </a:ext>
            </a:extLst>
          </p:cNvPr>
          <p:cNvSpPr txBox="1"/>
          <p:nvPr/>
        </p:nvSpPr>
        <p:spPr>
          <a:xfrm>
            <a:off x="5859885" y="2611594"/>
            <a:ext cx="872355" cy="261610"/>
          </a:xfrm>
          <a:prstGeom prst="rect">
            <a:avLst/>
          </a:prstGeom>
          <a:noFill/>
        </p:spPr>
        <p:txBody>
          <a:bodyPr wrap="none" rtlCol="0">
            <a:spAutoFit/>
          </a:bodyPr>
          <a:lstStyle/>
          <a:p>
            <a:r>
              <a:rPr lang="es-ES" sz="1100" i="1" dirty="0">
                <a:latin typeface="Montserrat" panose="02000505000000020004" pitchFamily="2" charset="0"/>
              </a:rPr>
              <a:t>(6 visitas)</a:t>
            </a:r>
          </a:p>
        </p:txBody>
      </p:sp>
      <p:sp>
        <p:nvSpPr>
          <p:cNvPr id="20" name="CuadroTexto 19">
            <a:extLst>
              <a:ext uri="{FF2B5EF4-FFF2-40B4-BE49-F238E27FC236}">
                <a16:creationId xmlns:a16="http://schemas.microsoft.com/office/drawing/2014/main" id="{81044F10-6595-AC9A-7757-80BA67E8086E}"/>
              </a:ext>
            </a:extLst>
          </p:cNvPr>
          <p:cNvSpPr txBox="1"/>
          <p:nvPr/>
        </p:nvSpPr>
        <p:spPr>
          <a:xfrm>
            <a:off x="5796136" y="2922110"/>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21" name="CuadroTexto 20">
            <a:extLst>
              <a:ext uri="{FF2B5EF4-FFF2-40B4-BE49-F238E27FC236}">
                <a16:creationId xmlns:a16="http://schemas.microsoft.com/office/drawing/2014/main" id="{94FBC60C-64B4-8DF0-A4B6-2120C25697D4}"/>
              </a:ext>
            </a:extLst>
          </p:cNvPr>
          <p:cNvSpPr txBox="1"/>
          <p:nvPr/>
        </p:nvSpPr>
        <p:spPr>
          <a:xfrm>
            <a:off x="5652120" y="3232822"/>
            <a:ext cx="925253" cy="261610"/>
          </a:xfrm>
          <a:prstGeom prst="rect">
            <a:avLst/>
          </a:prstGeom>
          <a:noFill/>
        </p:spPr>
        <p:txBody>
          <a:bodyPr wrap="none" rtlCol="0">
            <a:spAutoFit/>
          </a:bodyPr>
          <a:lstStyle/>
          <a:p>
            <a:r>
              <a:rPr lang="es-ES" sz="1100" i="1" dirty="0">
                <a:latin typeface="Montserrat" panose="02000505000000020004" pitchFamily="2" charset="0"/>
              </a:rPr>
              <a:t>(12 visitas)</a:t>
            </a:r>
          </a:p>
        </p:txBody>
      </p:sp>
      <p:sp>
        <p:nvSpPr>
          <p:cNvPr id="22" name="CuadroTexto 21">
            <a:extLst>
              <a:ext uri="{FF2B5EF4-FFF2-40B4-BE49-F238E27FC236}">
                <a16:creationId xmlns:a16="http://schemas.microsoft.com/office/drawing/2014/main" id="{5D993E48-5FE4-6833-A709-5860599A3428}"/>
              </a:ext>
            </a:extLst>
          </p:cNvPr>
          <p:cNvSpPr txBox="1"/>
          <p:nvPr/>
        </p:nvSpPr>
        <p:spPr>
          <a:xfrm>
            <a:off x="5580112" y="3515660"/>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23" name="CuadroTexto 22">
            <a:extLst>
              <a:ext uri="{FF2B5EF4-FFF2-40B4-BE49-F238E27FC236}">
                <a16:creationId xmlns:a16="http://schemas.microsoft.com/office/drawing/2014/main" id="{88578DA2-4A55-8C0C-C437-29FD900A69AE}"/>
              </a:ext>
            </a:extLst>
          </p:cNvPr>
          <p:cNvSpPr txBox="1"/>
          <p:nvPr/>
        </p:nvSpPr>
        <p:spPr>
          <a:xfrm>
            <a:off x="5436096" y="3818178"/>
            <a:ext cx="867545" cy="261610"/>
          </a:xfrm>
          <a:prstGeom prst="rect">
            <a:avLst/>
          </a:prstGeom>
          <a:noFill/>
        </p:spPr>
        <p:txBody>
          <a:bodyPr wrap="none" rtlCol="0">
            <a:spAutoFit/>
          </a:bodyPr>
          <a:lstStyle/>
          <a:p>
            <a:r>
              <a:rPr lang="es-ES" sz="1100" i="1" dirty="0">
                <a:latin typeface="Montserrat" panose="02000505000000020004" pitchFamily="2" charset="0"/>
              </a:rPr>
              <a:t>(4 visitas)</a:t>
            </a:r>
          </a:p>
        </p:txBody>
      </p:sp>
      <p:sp>
        <p:nvSpPr>
          <p:cNvPr id="24" name="CuadroTexto 23">
            <a:extLst>
              <a:ext uri="{FF2B5EF4-FFF2-40B4-BE49-F238E27FC236}">
                <a16:creationId xmlns:a16="http://schemas.microsoft.com/office/drawing/2014/main" id="{1EE5E140-1C62-6B79-F862-B6662F493D0C}"/>
              </a:ext>
            </a:extLst>
          </p:cNvPr>
          <p:cNvSpPr txBox="1"/>
          <p:nvPr/>
        </p:nvSpPr>
        <p:spPr>
          <a:xfrm>
            <a:off x="5148064" y="4195559"/>
            <a:ext cx="869149" cy="261610"/>
          </a:xfrm>
          <a:prstGeom prst="rect">
            <a:avLst/>
          </a:prstGeom>
          <a:noFill/>
        </p:spPr>
        <p:txBody>
          <a:bodyPr wrap="none" rtlCol="0">
            <a:spAutoFit/>
          </a:bodyPr>
          <a:lstStyle/>
          <a:p>
            <a:r>
              <a:rPr lang="es-ES" sz="1100" i="1" dirty="0">
                <a:latin typeface="Montserrat" panose="02000505000000020004" pitchFamily="2" charset="0"/>
              </a:rPr>
              <a:t>(2 visitas)</a:t>
            </a:r>
          </a:p>
        </p:txBody>
      </p:sp>
      <p:sp>
        <p:nvSpPr>
          <p:cNvPr id="28" name="CuadroTexto 27">
            <a:extLst>
              <a:ext uri="{FF2B5EF4-FFF2-40B4-BE49-F238E27FC236}">
                <a16:creationId xmlns:a16="http://schemas.microsoft.com/office/drawing/2014/main" id="{D6E6947D-B447-A7FA-3EFD-8B99A7A89F52}"/>
              </a:ext>
            </a:extLst>
          </p:cNvPr>
          <p:cNvSpPr txBox="1"/>
          <p:nvPr/>
        </p:nvSpPr>
        <p:spPr>
          <a:xfrm>
            <a:off x="5004048" y="4498077"/>
            <a:ext cx="867545" cy="261610"/>
          </a:xfrm>
          <a:prstGeom prst="rect">
            <a:avLst/>
          </a:prstGeom>
          <a:noFill/>
        </p:spPr>
        <p:txBody>
          <a:bodyPr wrap="none" rtlCol="0">
            <a:spAutoFit/>
          </a:bodyPr>
          <a:lstStyle/>
          <a:p>
            <a:r>
              <a:rPr lang="es-ES" sz="1100" i="1" dirty="0">
                <a:latin typeface="Montserrat" panose="02000505000000020004" pitchFamily="2" charset="0"/>
              </a:rPr>
              <a:t>(4 visitas)</a:t>
            </a:r>
          </a:p>
        </p:txBody>
      </p:sp>
    </p:spTree>
    <p:extLst>
      <p:ext uri="{BB962C8B-B14F-4D97-AF65-F5344CB8AC3E}">
        <p14:creationId xmlns:p14="http://schemas.microsoft.com/office/powerpoint/2010/main" val="168365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Resultados umbrales</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25</a:t>
            </a:fld>
            <a:endParaRPr lang="fr-FR" dirty="0"/>
          </a:p>
        </p:txBody>
      </p:sp>
      <p:sp>
        <p:nvSpPr>
          <p:cNvPr id="25" name="ZoneTexte 27">
            <a:extLst>
              <a:ext uri="{FF2B5EF4-FFF2-40B4-BE49-F238E27FC236}">
                <a16:creationId xmlns:a16="http://schemas.microsoft.com/office/drawing/2014/main" id="{5822DBA4-5E54-4D01-8094-888275EC927D}"/>
              </a:ext>
            </a:extLst>
          </p:cNvPr>
          <p:cNvSpPr txBox="1"/>
          <p:nvPr/>
        </p:nvSpPr>
        <p:spPr bwMode="auto">
          <a:xfrm>
            <a:off x="828942" y="4028700"/>
            <a:ext cx="2363977"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Confort: Resultado  entre 71 pts. y 85 pts.</a:t>
            </a:r>
          </a:p>
        </p:txBody>
      </p:sp>
      <p:sp>
        <p:nvSpPr>
          <p:cNvPr id="26" name="Rectangle 28">
            <a:extLst>
              <a:ext uri="{FF2B5EF4-FFF2-40B4-BE49-F238E27FC236}">
                <a16:creationId xmlns:a16="http://schemas.microsoft.com/office/drawing/2014/main" id="{942FA0FB-CA96-4F3D-A2E6-D39821608A13}"/>
              </a:ext>
            </a:extLst>
          </p:cNvPr>
          <p:cNvSpPr/>
          <p:nvPr/>
        </p:nvSpPr>
        <p:spPr>
          <a:xfrm>
            <a:off x="613931" y="4053378"/>
            <a:ext cx="216000" cy="144000"/>
          </a:xfrm>
          <a:prstGeom prst="rect">
            <a:avLst/>
          </a:prstGeom>
          <a:solidFill>
            <a:srgbClr val="7EB9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29">
            <a:extLst>
              <a:ext uri="{FF2B5EF4-FFF2-40B4-BE49-F238E27FC236}">
                <a16:creationId xmlns:a16="http://schemas.microsoft.com/office/drawing/2014/main" id="{82B31C72-CF93-4AD5-B72A-0CF7EE69F124}"/>
              </a:ext>
            </a:extLst>
          </p:cNvPr>
          <p:cNvSpPr/>
          <p:nvPr/>
        </p:nvSpPr>
        <p:spPr>
          <a:xfrm>
            <a:off x="611560" y="4259532"/>
            <a:ext cx="216000" cy="144000"/>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5B7E8C81-3BF1-4236-8596-059FCD8CC1EB}"/>
              </a:ext>
            </a:extLst>
          </p:cNvPr>
          <p:cNvSpPr txBox="1"/>
          <p:nvPr/>
        </p:nvSpPr>
        <p:spPr bwMode="auto">
          <a:xfrm>
            <a:off x="827584" y="4229916"/>
            <a:ext cx="2484824"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Fragilidad: Resultado entre 61 pts. y  70 pts.</a:t>
            </a:r>
          </a:p>
        </p:txBody>
      </p:sp>
      <p:sp>
        <p:nvSpPr>
          <p:cNvPr id="32" name="Rectangle 31">
            <a:extLst>
              <a:ext uri="{FF2B5EF4-FFF2-40B4-BE49-F238E27FC236}">
                <a16:creationId xmlns:a16="http://schemas.microsoft.com/office/drawing/2014/main" id="{ED724565-6EE2-44D3-AB25-7E7E49E80E6C}"/>
              </a:ext>
            </a:extLst>
          </p:cNvPr>
          <p:cNvSpPr/>
          <p:nvPr/>
        </p:nvSpPr>
        <p:spPr>
          <a:xfrm>
            <a:off x="613931" y="4475572"/>
            <a:ext cx="216000" cy="144000"/>
          </a:xfrm>
          <a:prstGeom prst="rect">
            <a:avLst/>
          </a:prstGeom>
          <a:solidFill>
            <a:srgbClr val="DC3A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6091C399-BC4A-4E02-B92F-9B7743DC24FB}"/>
              </a:ext>
            </a:extLst>
          </p:cNvPr>
          <p:cNvSpPr txBox="1"/>
          <p:nvPr/>
        </p:nvSpPr>
        <p:spPr bwMode="auto">
          <a:xfrm>
            <a:off x="827559" y="4426666"/>
            <a:ext cx="1704488"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Alerta: Resultado &lt;=  60 pts.</a:t>
            </a:r>
          </a:p>
        </p:txBody>
      </p:sp>
      <p:sp>
        <p:nvSpPr>
          <p:cNvPr id="34" name="Rectangle 31">
            <a:extLst>
              <a:ext uri="{FF2B5EF4-FFF2-40B4-BE49-F238E27FC236}">
                <a16:creationId xmlns:a16="http://schemas.microsoft.com/office/drawing/2014/main" id="{BA2F284B-37C9-49F6-85CC-76BE4AD320F5}"/>
              </a:ext>
            </a:extLst>
          </p:cNvPr>
          <p:cNvSpPr/>
          <p:nvPr/>
        </p:nvSpPr>
        <p:spPr>
          <a:xfrm>
            <a:off x="613931" y="3844792"/>
            <a:ext cx="216000" cy="144000"/>
          </a:xfrm>
          <a:prstGeom prst="rect">
            <a:avLst/>
          </a:prstGeom>
          <a:solidFill>
            <a:srgbClr val="4FBD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ZoneTexte 32">
            <a:extLst>
              <a:ext uri="{FF2B5EF4-FFF2-40B4-BE49-F238E27FC236}">
                <a16:creationId xmlns:a16="http://schemas.microsoft.com/office/drawing/2014/main" id="{84228523-0C6D-4193-8B2A-CAAB771F0E04}"/>
              </a:ext>
            </a:extLst>
          </p:cNvPr>
          <p:cNvSpPr txBox="1"/>
          <p:nvPr/>
        </p:nvSpPr>
        <p:spPr bwMode="auto">
          <a:xfrm>
            <a:off x="827559" y="3795886"/>
            <a:ext cx="1768000"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Dominio: Resultado &gt;  85 pts.</a:t>
            </a:r>
          </a:p>
        </p:txBody>
      </p:sp>
      <p:graphicFrame>
        <p:nvGraphicFramePr>
          <p:cNvPr id="14" name="Gráfico 13">
            <a:extLst>
              <a:ext uri="{FF2B5EF4-FFF2-40B4-BE49-F238E27FC236}">
                <a16:creationId xmlns:a16="http://schemas.microsoft.com/office/drawing/2014/main" id="{B31A64ED-1BEC-48B6-9637-99BA414430B9}"/>
              </a:ext>
            </a:extLst>
          </p:cNvPr>
          <p:cNvGraphicFramePr/>
          <p:nvPr>
            <p:extLst>
              <p:ext uri="{D42A27DB-BD31-4B8C-83A1-F6EECF244321}">
                <p14:modId xmlns:p14="http://schemas.microsoft.com/office/powerpoint/2010/main" val="1665795307"/>
              </p:ext>
            </p:extLst>
          </p:nvPr>
        </p:nvGraphicFramePr>
        <p:xfrm>
          <a:off x="971599" y="1194463"/>
          <a:ext cx="7344817" cy="179924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esquinas redondeadas 14">
            <a:extLst>
              <a:ext uri="{FF2B5EF4-FFF2-40B4-BE49-F238E27FC236}">
                <a16:creationId xmlns:a16="http://schemas.microsoft.com/office/drawing/2014/main" id="{2473C8F8-F2B1-413F-BB02-9DD89401547C}"/>
              </a:ext>
            </a:extLst>
          </p:cNvPr>
          <p:cNvSpPr/>
          <p:nvPr/>
        </p:nvSpPr>
        <p:spPr>
          <a:xfrm>
            <a:off x="3192920" y="1275606"/>
            <a:ext cx="1043266" cy="1718102"/>
          </a:xfrm>
          <a:prstGeom prst="roundRect">
            <a:avLst/>
          </a:prstGeom>
          <a:noFill/>
          <a:ln>
            <a:solidFill>
              <a:srgbClr val="33CC33"/>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603452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F980B6B-E9F4-49AE-8CC6-FD9BFB62CC58}"/>
              </a:ext>
            </a:extLst>
          </p:cNvPr>
          <p:cNvSpPr>
            <a:spLocks noGrp="1"/>
          </p:cNvSpPr>
          <p:nvPr>
            <p:ph type="body" sz="quarter" idx="14"/>
          </p:nvPr>
        </p:nvSpPr>
        <p:spPr/>
        <p:txBody>
          <a:bodyPr/>
          <a:lstStyle/>
          <a:p>
            <a:r>
              <a:rPr lang="es-ES" dirty="0"/>
              <a:t>EXPERIENCIA CLIENTE</a:t>
            </a:r>
          </a:p>
        </p:txBody>
      </p:sp>
      <p:sp>
        <p:nvSpPr>
          <p:cNvPr id="3" name="Marcador de texto 2">
            <a:extLst>
              <a:ext uri="{FF2B5EF4-FFF2-40B4-BE49-F238E27FC236}">
                <a16:creationId xmlns:a16="http://schemas.microsoft.com/office/drawing/2014/main" id="{88458FD3-26C2-4A77-9DBA-DA27EAB8E637}"/>
              </a:ext>
            </a:extLst>
          </p:cNvPr>
          <p:cNvSpPr>
            <a:spLocks noGrp="1"/>
          </p:cNvSpPr>
          <p:nvPr>
            <p:ph type="body" sz="quarter" idx="15"/>
          </p:nvPr>
        </p:nvSpPr>
        <p:spPr>
          <a:xfrm>
            <a:off x="204375" y="3003798"/>
            <a:ext cx="2913063" cy="576262"/>
          </a:xfrm>
        </p:spPr>
        <p:txBody>
          <a:bodyPr/>
          <a:lstStyle/>
          <a:p>
            <a:pPr marL="171450" indent="-171450">
              <a:buFont typeface="Calibri" panose="020F0502020204030204" pitchFamily="34" charset="0"/>
              <a:buChar char="₋"/>
            </a:pPr>
            <a:r>
              <a:rPr lang="es-ES" dirty="0"/>
              <a:t>NPS</a:t>
            </a:r>
          </a:p>
          <a:p>
            <a:pPr marL="171450" indent="-171450">
              <a:buFont typeface="Calibri" panose="020F0502020204030204" pitchFamily="34" charset="0"/>
              <a:buChar char="₋"/>
            </a:pPr>
            <a:r>
              <a:rPr lang="es-ES" dirty="0"/>
              <a:t>Voz del cliente</a:t>
            </a:r>
          </a:p>
          <a:p>
            <a:pPr marL="171450" indent="-171450">
              <a:buFont typeface="Calibri" panose="020F0502020204030204" pitchFamily="34" charset="0"/>
              <a:buChar char="₋"/>
            </a:pPr>
            <a:r>
              <a:rPr lang="es-ES" dirty="0"/>
              <a:t>Conclusiones</a:t>
            </a:r>
          </a:p>
        </p:txBody>
      </p:sp>
      <p:sp>
        <p:nvSpPr>
          <p:cNvPr id="4" name="Marcador de número de diapositiva 3">
            <a:extLst>
              <a:ext uri="{FF2B5EF4-FFF2-40B4-BE49-F238E27FC236}">
                <a16:creationId xmlns:a16="http://schemas.microsoft.com/office/drawing/2014/main" id="{5187AE57-F940-4DB2-AF35-4ED8D67A42DD}"/>
              </a:ext>
            </a:extLst>
          </p:cNvPr>
          <p:cNvSpPr>
            <a:spLocks noGrp="1"/>
          </p:cNvSpPr>
          <p:nvPr>
            <p:ph type="sldNum" idx="12"/>
          </p:nvPr>
        </p:nvSpPr>
        <p:spPr/>
        <p:txBody>
          <a:bodyPr/>
          <a:lstStyle/>
          <a:p>
            <a:fld id="{00000000-1234-1234-1234-123412341234}" type="slidenum">
              <a:rPr lang="fr-FR" smtClean="0"/>
              <a:pPr/>
              <a:t>26</a:t>
            </a:fld>
            <a:endParaRPr lang="fr-FR" dirty="0"/>
          </a:p>
        </p:txBody>
      </p:sp>
    </p:spTree>
    <p:extLst>
      <p:ext uri="{BB962C8B-B14F-4D97-AF65-F5344CB8AC3E}">
        <p14:creationId xmlns:p14="http://schemas.microsoft.com/office/powerpoint/2010/main" val="338626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E4FC1D97-9B7F-481E-88F6-C33479C878D5}"/>
              </a:ext>
            </a:extLst>
          </p:cNvPr>
          <p:cNvSpPr>
            <a:spLocks noGrp="1"/>
          </p:cNvSpPr>
          <p:nvPr>
            <p:ph type="body" sz="quarter" idx="13"/>
          </p:nvPr>
        </p:nvSpPr>
        <p:spPr>
          <a:xfrm>
            <a:off x="107950" y="122138"/>
            <a:ext cx="8928100" cy="433388"/>
          </a:xfrm>
        </p:spPr>
        <p:txBody>
          <a:bodyPr/>
          <a:lstStyle/>
          <a:p>
            <a:r>
              <a:rPr lang="es-ES" dirty="0"/>
              <a:t>NPS</a:t>
            </a:r>
            <a:endParaRPr lang="fr-FR" dirty="0"/>
          </a:p>
        </p:txBody>
      </p:sp>
      <p:sp>
        <p:nvSpPr>
          <p:cNvPr id="50" name="ZoneTexte 3">
            <a:extLst>
              <a:ext uri="{FF2B5EF4-FFF2-40B4-BE49-F238E27FC236}">
                <a16:creationId xmlns:a16="http://schemas.microsoft.com/office/drawing/2014/main" id="{F1EF0A93-B6CA-4502-A896-501598CC36A3}"/>
              </a:ext>
            </a:extLst>
          </p:cNvPr>
          <p:cNvSpPr txBox="1">
            <a:spLocks noChangeArrowheads="1"/>
          </p:cNvSpPr>
          <p:nvPr/>
        </p:nvSpPr>
        <p:spPr bwMode="auto">
          <a:xfrm>
            <a:off x="77260" y="663205"/>
            <a:ext cx="74092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i="1" dirty="0">
                <a:solidFill>
                  <a:schemeClr val="bg1">
                    <a:lumMod val="50000"/>
                  </a:schemeClr>
                </a:solidFill>
                <a:latin typeface="Montserrat" panose="00000500000000000000" pitchFamily="2" charset="0"/>
                <a:cs typeface="Arial" charset="0"/>
              </a:rPr>
              <a:t>¿Del 0 al 10, ¿en qué medida recomendaría usted esta librería a su entorno familiar y amigos? </a:t>
            </a:r>
          </a:p>
        </p:txBody>
      </p:sp>
      <p:sp>
        <p:nvSpPr>
          <p:cNvPr id="4" name="Marcador de número de diapositiva 3">
            <a:extLst>
              <a:ext uri="{FF2B5EF4-FFF2-40B4-BE49-F238E27FC236}">
                <a16:creationId xmlns:a16="http://schemas.microsoft.com/office/drawing/2014/main" id="{4A47DCC2-1057-4021-90EB-E4B47F795ABF}"/>
              </a:ext>
            </a:extLst>
          </p:cNvPr>
          <p:cNvSpPr>
            <a:spLocks noGrp="1"/>
          </p:cNvSpPr>
          <p:nvPr>
            <p:ph type="sldNum" idx="12"/>
          </p:nvPr>
        </p:nvSpPr>
        <p:spPr/>
        <p:txBody>
          <a:bodyPr/>
          <a:lstStyle/>
          <a:p>
            <a:fld id="{00000000-1234-1234-1234-123412341234}" type="slidenum">
              <a:rPr lang="fr-FR" smtClean="0"/>
              <a:pPr/>
              <a:t>27</a:t>
            </a:fld>
            <a:endParaRPr lang="fr-FR" dirty="0"/>
          </a:p>
        </p:txBody>
      </p:sp>
      <p:pic>
        <p:nvPicPr>
          <p:cNvPr id="2" name="Imagen 1">
            <a:extLst>
              <a:ext uri="{FF2B5EF4-FFF2-40B4-BE49-F238E27FC236}">
                <a16:creationId xmlns:a16="http://schemas.microsoft.com/office/drawing/2014/main" id="{09056625-2F4A-4C0A-951E-BF0CF3E1F49D}"/>
              </a:ext>
            </a:extLst>
          </p:cNvPr>
          <p:cNvPicPr>
            <a:picLocks noChangeAspect="1"/>
          </p:cNvPicPr>
          <p:nvPr/>
        </p:nvPicPr>
        <p:blipFill>
          <a:blip r:embed="rId3"/>
          <a:stretch>
            <a:fillRect/>
          </a:stretch>
        </p:blipFill>
        <p:spPr>
          <a:xfrm>
            <a:off x="1046268" y="1067530"/>
            <a:ext cx="3096344" cy="1982984"/>
          </a:xfrm>
          <a:prstGeom prst="rect">
            <a:avLst/>
          </a:prstGeom>
        </p:spPr>
      </p:pic>
      <p:pic>
        <p:nvPicPr>
          <p:cNvPr id="3" name="Imagen 2">
            <a:extLst>
              <a:ext uri="{FF2B5EF4-FFF2-40B4-BE49-F238E27FC236}">
                <a16:creationId xmlns:a16="http://schemas.microsoft.com/office/drawing/2014/main" id="{FA91FB4A-2094-4BA2-9C46-DB8BF9BF3F0E}"/>
              </a:ext>
            </a:extLst>
          </p:cNvPr>
          <p:cNvPicPr>
            <a:picLocks noChangeAspect="1"/>
          </p:cNvPicPr>
          <p:nvPr/>
        </p:nvPicPr>
        <p:blipFill>
          <a:blip r:embed="rId4"/>
          <a:stretch>
            <a:fillRect/>
          </a:stretch>
        </p:blipFill>
        <p:spPr>
          <a:xfrm>
            <a:off x="4932040" y="1126397"/>
            <a:ext cx="3381718" cy="2004093"/>
          </a:xfrm>
          <a:prstGeom prst="rect">
            <a:avLst/>
          </a:prstGeom>
        </p:spPr>
      </p:pic>
      <p:graphicFrame>
        <p:nvGraphicFramePr>
          <p:cNvPr id="30" name="Graphique 15">
            <a:extLst>
              <a:ext uri="{FF2B5EF4-FFF2-40B4-BE49-F238E27FC236}">
                <a16:creationId xmlns:a16="http://schemas.microsoft.com/office/drawing/2014/main" id="{E839C99D-6F9D-4094-AE37-167CED75602E}"/>
              </a:ext>
            </a:extLst>
          </p:cNvPr>
          <p:cNvGraphicFramePr/>
          <p:nvPr>
            <p:extLst>
              <p:ext uri="{D42A27DB-BD31-4B8C-83A1-F6EECF244321}">
                <p14:modId xmlns:p14="http://schemas.microsoft.com/office/powerpoint/2010/main" val="2844846566"/>
              </p:ext>
            </p:extLst>
          </p:nvPr>
        </p:nvGraphicFramePr>
        <p:xfrm>
          <a:off x="1907704" y="3410211"/>
          <a:ext cx="5572296" cy="993545"/>
        </p:xfrm>
        <a:graphic>
          <a:graphicData uri="http://schemas.openxmlformats.org/drawingml/2006/chart">
            <c:chart xmlns:c="http://schemas.openxmlformats.org/drawingml/2006/chart" xmlns:r="http://schemas.openxmlformats.org/officeDocument/2006/relationships" r:id="rId5"/>
          </a:graphicData>
        </a:graphic>
      </p:graphicFrame>
      <p:sp>
        <p:nvSpPr>
          <p:cNvPr id="31" name="ZoneTexte 3">
            <a:extLst>
              <a:ext uri="{FF2B5EF4-FFF2-40B4-BE49-F238E27FC236}">
                <a16:creationId xmlns:a16="http://schemas.microsoft.com/office/drawing/2014/main" id="{F6B37381-A476-480E-BEE0-0C08E84E46F9}"/>
              </a:ext>
            </a:extLst>
          </p:cNvPr>
          <p:cNvSpPr txBox="1">
            <a:spLocks noChangeArrowheads="1"/>
          </p:cNvSpPr>
          <p:nvPr/>
        </p:nvSpPr>
        <p:spPr bwMode="auto">
          <a:xfrm>
            <a:off x="1547664" y="3039558"/>
            <a:ext cx="19044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dirty="0">
                <a:latin typeface="Montserrat" panose="00000500000000000000" pitchFamily="2" charset="0"/>
                <a:cs typeface="Arial" charset="0"/>
              </a:rPr>
              <a:t>Período de navidades</a:t>
            </a:r>
          </a:p>
        </p:txBody>
      </p:sp>
      <p:sp>
        <p:nvSpPr>
          <p:cNvPr id="33" name="ZoneTexte 3">
            <a:extLst>
              <a:ext uri="{FF2B5EF4-FFF2-40B4-BE49-F238E27FC236}">
                <a16:creationId xmlns:a16="http://schemas.microsoft.com/office/drawing/2014/main" id="{6C347D7E-DAC6-49B2-B7E3-645F0EEC55D9}"/>
              </a:ext>
            </a:extLst>
          </p:cNvPr>
          <p:cNvSpPr txBox="1">
            <a:spLocks noChangeArrowheads="1"/>
          </p:cNvSpPr>
          <p:nvPr/>
        </p:nvSpPr>
        <p:spPr bwMode="auto">
          <a:xfrm>
            <a:off x="6188084" y="3090797"/>
            <a:ext cx="760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dirty="0">
                <a:latin typeface="Montserrat" panose="00000500000000000000" pitchFamily="2" charset="0"/>
                <a:cs typeface="Arial" charset="0"/>
              </a:rPr>
              <a:t>Enero</a:t>
            </a:r>
          </a:p>
        </p:txBody>
      </p:sp>
      <p:sp>
        <p:nvSpPr>
          <p:cNvPr id="34" name="ZoneTexte 3">
            <a:extLst>
              <a:ext uri="{FF2B5EF4-FFF2-40B4-BE49-F238E27FC236}">
                <a16:creationId xmlns:a16="http://schemas.microsoft.com/office/drawing/2014/main" id="{323694C4-0755-4C91-8A04-149EEF5E0E78}"/>
              </a:ext>
            </a:extLst>
          </p:cNvPr>
          <p:cNvSpPr txBox="1">
            <a:spLocks noChangeArrowheads="1"/>
          </p:cNvSpPr>
          <p:nvPr/>
        </p:nvSpPr>
        <p:spPr bwMode="auto">
          <a:xfrm>
            <a:off x="4283644" y="3371675"/>
            <a:ext cx="19044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dirty="0">
                <a:latin typeface="Montserrat" panose="00000500000000000000" pitchFamily="2" charset="0"/>
                <a:cs typeface="Arial" charset="0"/>
              </a:rPr>
              <a:t>GLOBAL</a:t>
            </a:r>
          </a:p>
        </p:txBody>
      </p:sp>
      <p:sp>
        <p:nvSpPr>
          <p:cNvPr id="39" name="Rectangle à coins arrondis 33">
            <a:extLst>
              <a:ext uri="{FF2B5EF4-FFF2-40B4-BE49-F238E27FC236}">
                <a16:creationId xmlns:a16="http://schemas.microsoft.com/office/drawing/2014/main" id="{51ADD78D-8F6A-4FBB-861A-D24D3DBF12CC}"/>
              </a:ext>
            </a:extLst>
          </p:cNvPr>
          <p:cNvSpPr/>
          <p:nvPr/>
        </p:nvSpPr>
        <p:spPr>
          <a:xfrm>
            <a:off x="2230438" y="4228752"/>
            <a:ext cx="2197546" cy="431230"/>
          </a:xfrm>
          <a:prstGeom prst="round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a:defRPr/>
            </a:pPr>
            <a:r>
              <a:rPr lang="fr-FR" sz="1200" b="1" dirty="0">
                <a:solidFill>
                  <a:prstClr val="black"/>
                </a:solidFill>
                <a:effectLst>
                  <a:outerShdw blurRad="38100" dist="38100" dir="2700000" algn="tl">
                    <a:srgbClr val="000000">
                      <a:alpha val="43137"/>
                    </a:srgbClr>
                  </a:outerShdw>
                </a:effectLst>
                <a:latin typeface="Montserrat" panose="00000500000000000000" pitchFamily="2" charset="0"/>
              </a:rPr>
              <a:t>Net Promotor Score </a:t>
            </a:r>
          </a:p>
        </p:txBody>
      </p:sp>
      <p:sp>
        <p:nvSpPr>
          <p:cNvPr id="40" name="Rectangle à coins arrondis 34">
            <a:extLst>
              <a:ext uri="{FF2B5EF4-FFF2-40B4-BE49-F238E27FC236}">
                <a16:creationId xmlns:a16="http://schemas.microsoft.com/office/drawing/2014/main" id="{81209219-E7FF-4630-814F-07864807B18E}"/>
              </a:ext>
            </a:extLst>
          </p:cNvPr>
          <p:cNvSpPr/>
          <p:nvPr/>
        </p:nvSpPr>
        <p:spPr>
          <a:xfrm>
            <a:off x="4600865" y="4228752"/>
            <a:ext cx="677862" cy="5032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a:defRPr/>
            </a:pPr>
            <a:r>
              <a:rPr lang="fr-FR" sz="3200" b="1" dirty="0">
                <a:solidFill>
                  <a:prstClr val="black"/>
                </a:solidFill>
                <a:effectLst>
                  <a:outerShdw blurRad="38100" dist="38100" dir="2700000" algn="tl">
                    <a:srgbClr val="000000">
                      <a:alpha val="43137"/>
                    </a:srgbClr>
                  </a:outerShdw>
                </a:effectLst>
                <a:latin typeface="Montserrat" panose="00000500000000000000" pitchFamily="2" charset="0"/>
              </a:rPr>
              <a:t>=</a:t>
            </a:r>
          </a:p>
        </p:txBody>
      </p:sp>
      <p:sp>
        <p:nvSpPr>
          <p:cNvPr id="41" name="Rectangle à coins arrondis 35">
            <a:extLst>
              <a:ext uri="{FF2B5EF4-FFF2-40B4-BE49-F238E27FC236}">
                <a16:creationId xmlns:a16="http://schemas.microsoft.com/office/drawing/2014/main" id="{8996FF15-838D-447B-8C86-21858230DD45}"/>
              </a:ext>
            </a:extLst>
          </p:cNvPr>
          <p:cNvSpPr/>
          <p:nvPr/>
        </p:nvSpPr>
        <p:spPr>
          <a:xfrm>
            <a:off x="5235864" y="4228752"/>
            <a:ext cx="1352360" cy="50323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anchor="ctr"/>
          <a:lstStyle/>
          <a:p>
            <a:pPr algn="ctr">
              <a:defRPr/>
            </a:pPr>
            <a:r>
              <a:rPr lang="fr-FR" sz="2800" b="1" dirty="0">
                <a:solidFill>
                  <a:prstClr val="black"/>
                </a:solidFill>
                <a:effectLst>
                  <a:outerShdw blurRad="38100" dist="38100" dir="2700000" algn="tl">
                    <a:srgbClr val="000000">
                      <a:alpha val="43137"/>
                    </a:srgbClr>
                  </a:outerShdw>
                </a:effectLst>
                <a:latin typeface="Montserrat" panose="00000500000000000000" pitchFamily="2" charset="0"/>
              </a:rPr>
              <a:t>+ 40</a:t>
            </a:r>
          </a:p>
        </p:txBody>
      </p:sp>
    </p:spTree>
    <p:extLst>
      <p:ext uri="{BB962C8B-B14F-4D97-AF65-F5344CB8AC3E}">
        <p14:creationId xmlns:p14="http://schemas.microsoft.com/office/powerpoint/2010/main" val="74276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FCCE95C-D189-4842-984E-B18B8708E7FD}"/>
              </a:ext>
            </a:extLst>
          </p:cNvPr>
          <p:cNvSpPr>
            <a:spLocks noGrp="1"/>
          </p:cNvSpPr>
          <p:nvPr>
            <p:ph type="sldNum" idx="12"/>
          </p:nvPr>
        </p:nvSpPr>
        <p:spPr/>
        <p:txBody>
          <a:bodyPr/>
          <a:lstStyle/>
          <a:p>
            <a:fld id="{00000000-1234-1234-1234-123412341234}" type="slidenum">
              <a:rPr lang="fr-FR" smtClean="0"/>
              <a:pPr/>
              <a:t>28</a:t>
            </a:fld>
            <a:endParaRPr lang="fr-FR" dirty="0"/>
          </a:p>
        </p:txBody>
      </p:sp>
      <p:sp>
        <p:nvSpPr>
          <p:cNvPr id="3" name="Marcador de texto 2">
            <a:extLst>
              <a:ext uri="{FF2B5EF4-FFF2-40B4-BE49-F238E27FC236}">
                <a16:creationId xmlns:a16="http://schemas.microsoft.com/office/drawing/2014/main" id="{1EB4CB03-46AE-4B97-A4C4-F0A3F5388531}"/>
              </a:ext>
            </a:extLst>
          </p:cNvPr>
          <p:cNvSpPr>
            <a:spLocks noGrp="1"/>
          </p:cNvSpPr>
          <p:nvPr>
            <p:ph type="body" sz="quarter" idx="13"/>
          </p:nvPr>
        </p:nvSpPr>
        <p:spPr/>
        <p:txBody>
          <a:bodyPr/>
          <a:lstStyle/>
          <a:p>
            <a:r>
              <a:rPr lang="es-ES" dirty="0"/>
              <a:t>Reparto de librerías según su NPS</a:t>
            </a:r>
          </a:p>
        </p:txBody>
      </p:sp>
      <p:graphicFrame>
        <p:nvGraphicFramePr>
          <p:cNvPr id="12" name="Chart 10">
            <a:extLst>
              <a:ext uri="{FF2B5EF4-FFF2-40B4-BE49-F238E27FC236}">
                <a16:creationId xmlns:a16="http://schemas.microsoft.com/office/drawing/2014/main" id="{9F5B8E0E-8E5D-4CEB-8DB9-6D2B09830CBA}"/>
              </a:ext>
            </a:extLst>
          </p:cNvPr>
          <p:cNvGraphicFramePr/>
          <p:nvPr>
            <p:extLst>
              <p:ext uri="{D42A27DB-BD31-4B8C-83A1-F6EECF244321}">
                <p14:modId xmlns:p14="http://schemas.microsoft.com/office/powerpoint/2010/main" val="2893630903"/>
              </p:ext>
            </p:extLst>
          </p:nvPr>
        </p:nvGraphicFramePr>
        <p:xfrm>
          <a:off x="446702" y="1208403"/>
          <a:ext cx="4125298" cy="33069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ight Triangle 11">
            <a:extLst>
              <a:ext uri="{FF2B5EF4-FFF2-40B4-BE49-F238E27FC236}">
                <a16:creationId xmlns:a16="http://schemas.microsoft.com/office/drawing/2014/main" id="{E577E47F-B87A-4792-AA5C-902711993FC0}"/>
              </a:ext>
            </a:extLst>
          </p:cNvPr>
          <p:cNvSpPr/>
          <p:nvPr/>
        </p:nvSpPr>
        <p:spPr>
          <a:xfrm flipH="1">
            <a:off x="2650676" y="2111609"/>
            <a:ext cx="570335" cy="90761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20B0604020202020204" charset="0"/>
            </a:endParaRPr>
          </a:p>
        </p:txBody>
      </p:sp>
      <p:sp>
        <p:nvSpPr>
          <p:cNvPr id="14" name="Right Triangle 14">
            <a:extLst>
              <a:ext uri="{FF2B5EF4-FFF2-40B4-BE49-F238E27FC236}">
                <a16:creationId xmlns:a16="http://schemas.microsoft.com/office/drawing/2014/main" id="{1B0044D2-80A0-4F9A-9E3C-27D3EB3EBA22}"/>
              </a:ext>
            </a:extLst>
          </p:cNvPr>
          <p:cNvSpPr/>
          <p:nvPr/>
        </p:nvSpPr>
        <p:spPr>
          <a:xfrm>
            <a:off x="1492819" y="2111609"/>
            <a:ext cx="570335" cy="90545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20B0604020202020204" charset="0"/>
            </a:endParaRPr>
          </a:p>
        </p:txBody>
      </p:sp>
      <p:sp>
        <p:nvSpPr>
          <p:cNvPr id="15" name="Freeform 16">
            <a:extLst>
              <a:ext uri="{FF2B5EF4-FFF2-40B4-BE49-F238E27FC236}">
                <a16:creationId xmlns:a16="http://schemas.microsoft.com/office/drawing/2014/main" id="{E4D2061F-2D86-4EE6-BC90-E3AC42AF835E}"/>
              </a:ext>
            </a:extLst>
          </p:cNvPr>
          <p:cNvSpPr/>
          <p:nvPr/>
        </p:nvSpPr>
        <p:spPr>
          <a:xfrm rot="10800000">
            <a:off x="2332772" y="1434832"/>
            <a:ext cx="852221" cy="3178730"/>
          </a:xfrm>
          <a:custGeom>
            <a:avLst/>
            <a:gdLst>
              <a:gd name="connsiteX0" fmla="*/ 1044214 w 1044214"/>
              <a:gd name="connsiteY0" fmla="*/ 4673600 h 4673600"/>
              <a:gd name="connsiteX1" fmla="*/ 1616 w 1044214"/>
              <a:gd name="connsiteY1" fmla="*/ 4673600 h 4673600"/>
              <a:gd name="connsiteX2" fmla="*/ 0 w 1044214"/>
              <a:gd name="connsiteY2" fmla="*/ 4160273 h 4673600"/>
              <a:gd name="connsiteX3" fmla="*/ 2121 w 1044214"/>
              <a:gd name="connsiteY3" fmla="*/ 4088829 h 4673600"/>
              <a:gd name="connsiteX4" fmla="*/ 9483 w 1044214"/>
              <a:gd name="connsiteY4" fmla="*/ 3972103 h 4673600"/>
              <a:gd name="connsiteX5" fmla="*/ 19877 w 1044214"/>
              <a:gd name="connsiteY5" fmla="*/ 3855378 h 4673600"/>
              <a:gd name="connsiteX6" fmla="*/ 36767 w 1044214"/>
              <a:gd name="connsiteY6" fmla="*/ 3737507 h 4673600"/>
              <a:gd name="connsiteX7" fmla="*/ 61452 w 1044214"/>
              <a:gd name="connsiteY7" fmla="*/ 3620782 h 4673600"/>
              <a:gd name="connsiteX8" fmla="*/ 96532 w 1044214"/>
              <a:gd name="connsiteY8" fmla="*/ 3504056 h 4673600"/>
              <a:gd name="connsiteX9" fmla="*/ 144171 w 1044214"/>
              <a:gd name="connsiteY9" fmla="*/ 3387331 h 4673600"/>
              <a:gd name="connsiteX10" fmla="*/ 204801 w 1044214"/>
              <a:gd name="connsiteY10" fmla="*/ 3271750 h 4673600"/>
              <a:gd name="connsiteX11" fmla="*/ 278858 w 1044214"/>
              <a:gd name="connsiteY11" fmla="*/ 3155025 h 4673600"/>
              <a:gd name="connsiteX12" fmla="*/ 364608 w 1044214"/>
              <a:gd name="connsiteY12" fmla="*/ 3036009 h 4673600"/>
              <a:gd name="connsiteX13" fmla="*/ 455121 w 1044214"/>
              <a:gd name="connsiteY13" fmla="*/ 2919284 h 4673600"/>
              <a:gd name="connsiteX14" fmla="*/ 546068 w 1044214"/>
              <a:gd name="connsiteY14" fmla="*/ 2803703 h 4673600"/>
              <a:gd name="connsiteX15" fmla="*/ 628785 w 1044214"/>
              <a:gd name="connsiteY15" fmla="*/ 2686978 h 4673600"/>
              <a:gd name="connsiteX16" fmla="*/ 664812 w 1044214"/>
              <a:gd name="connsiteY16" fmla="*/ 2628616 h 4673600"/>
              <a:gd name="connsiteX17" fmla="*/ 684594 w 1044214"/>
              <a:gd name="connsiteY17" fmla="*/ 2591494 h 4673600"/>
              <a:gd name="connsiteX18" fmla="*/ 707460 w 1044214"/>
              <a:gd name="connsiteY18" fmla="*/ 2554981 h 4673600"/>
              <a:gd name="connsiteX19" fmla="*/ 758045 w 1044214"/>
              <a:gd name="connsiteY19" fmla="*/ 2336800 h 4673600"/>
              <a:gd name="connsiteX20" fmla="*/ 707460 w 1044214"/>
              <a:gd name="connsiteY20" fmla="*/ 2118619 h 4673600"/>
              <a:gd name="connsiteX21" fmla="*/ 692741 w 1044214"/>
              <a:gd name="connsiteY21" fmla="*/ 2095117 h 4673600"/>
              <a:gd name="connsiteX22" fmla="*/ 628785 w 1044214"/>
              <a:gd name="connsiteY22" fmla="*/ 1985480 h 4673600"/>
              <a:gd name="connsiteX23" fmla="*/ 546068 w 1044214"/>
              <a:gd name="connsiteY23" fmla="*/ 1869899 h 4673600"/>
              <a:gd name="connsiteX24" fmla="*/ 455121 w 1044214"/>
              <a:gd name="connsiteY24" fmla="*/ 1753174 h 4673600"/>
              <a:gd name="connsiteX25" fmla="*/ 364608 w 1044214"/>
              <a:gd name="connsiteY25" fmla="*/ 1636448 h 4673600"/>
              <a:gd name="connsiteX26" fmla="*/ 278858 w 1044214"/>
              <a:gd name="connsiteY26" fmla="*/ 1517434 h 4673600"/>
              <a:gd name="connsiteX27" fmla="*/ 204801 w 1044214"/>
              <a:gd name="connsiteY27" fmla="*/ 1401852 h 4673600"/>
              <a:gd name="connsiteX28" fmla="*/ 144171 w 1044214"/>
              <a:gd name="connsiteY28" fmla="*/ 1285127 h 4673600"/>
              <a:gd name="connsiteX29" fmla="*/ 96532 w 1044214"/>
              <a:gd name="connsiteY29" fmla="*/ 1168401 h 4673600"/>
              <a:gd name="connsiteX30" fmla="*/ 61452 w 1044214"/>
              <a:gd name="connsiteY30" fmla="*/ 1051676 h 4673600"/>
              <a:gd name="connsiteX31" fmla="*/ 36767 w 1044214"/>
              <a:gd name="connsiteY31" fmla="*/ 936095 h 4673600"/>
              <a:gd name="connsiteX32" fmla="*/ 19877 w 1044214"/>
              <a:gd name="connsiteY32" fmla="*/ 817081 h 4673600"/>
              <a:gd name="connsiteX33" fmla="*/ 9483 w 1044214"/>
              <a:gd name="connsiteY33" fmla="*/ 700355 h 4673600"/>
              <a:gd name="connsiteX34" fmla="*/ 2121 w 1044214"/>
              <a:gd name="connsiteY34" fmla="*/ 583630 h 4673600"/>
              <a:gd name="connsiteX35" fmla="*/ 28 w 1044214"/>
              <a:gd name="connsiteY35" fmla="*/ 513810 h 4673600"/>
              <a:gd name="connsiteX36" fmla="*/ 1616 w 1044214"/>
              <a:gd name="connsiteY36" fmla="*/ 0 h 4673600"/>
              <a:gd name="connsiteX37" fmla="*/ 1044214 w 1044214"/>
              <a:gd name="connsiteY37" fmla="*/ 0 h 46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44214" h="4673600">
                <a:moveTo>
                  <a:pt x="1044214" y="4673600"/>
                </a:moveTo>
                <a:lnTo>
                  <a:pt x="1616" y="4673600"/>
                </a:lnTo>
                <a:cubicBezTo>
                  <a:pt x="1078" y="4502492"/>
                  <a:pt x="539" y="4331382"/>
                  <a:pt x="0" y="4160273"/>
                </a:cubicBezTo>
                <a:lnTo>
                  <a:pt x="2121" y="4088829"/>
                </a:lnTo>
                <a:lnTo>
                  <a:pt x="9483" y="3972103"/>
                </a:lnTo>
                <a:lnTo>
                  <a:pt x="19877" y="3855378"/>
                </a:lnTo>
                <a:lnTo>
                  <a:pt x="36767" y="3737507"/>
                </a:lnTo>
                <a:lnTo>
                  <a:pt x="61452" y="3620782"/>
                </a:lnTo>
                <a:lnTo>
                  <a:pt x="96532" y="3504056"/>
                </a:lnTo>
                <a:lnTo>
                  <a:pt x="144171" y="3387331"/>
                </a:lnTo>
                <a:lnTo>
                  <a:pt x="204801" y="3271750"/>
                </a:lnTo>
                <a:lnTo>
                  <a:pt x="278858" y="3155025"/>
                </a:lnTo>
                <a:lnTo>
                  <a:pt x="364608" y="3036009"/>
                </a:lnTo>
                <a:lnTo>
                  <a:pt x="455121" y="2919284"/>
                </a:lnTo>
                <a:lnTo>
                  <a:pt x="546068" y="2803703"/>
                </a:lnTo>
                <a:cubicBezTo>
                  <a:pt x="575012" y="2764986"/>
                  <a:pt x="603811" y="2725887"/>
                  <a:pt x="628785" y="2686978"/>
                </a:cubicBezTo>
                <a:cubicBezTo>
                  <a:pt x="641273" y="2667524"/>
                  <a:pt x="653453" y="2648070"/>
                  <a:pt x="664812" y="2628616"/>
                </a:cubicBezTo>
                <a:lnTo>
                  <a:pt x="684594" y="2591494"/>
                </a:lnTo>
                <a:lnTo>
                  <a:pt x="707460" y="2554981"/>
                </a:lnTo>
                <a:cubicBezTo>
                  <a:pt x="739397" y="2492700"/>
                  <a:pt x="758045" y="2417619"/>
                  <a:pt x="758045" y="2336800"/>
                </a:cubicBezTo>
                <a:cubicBezTo>
                  <a:pt x="758045" y="2255981"/>
                  <a:pt x="739397" y="2180900"/>
                  <a:pt x="707460" y="2118619"/>
                </a:cubicBezTo>
                <a:lnTo>
                  <a:pt x="692741" y="2095117"/>
                </a:lnTo>
                <a:lnTo>
                  <a:pt x="628785" y="1985480"/>
                </a:lnTo>
                <a:lnTo>
                  <a:pt x="546068" y="1869899"/>
                </a:lnTo>
                <a:lnTo>
                  <a:pt x="455121" y="1753174"/>
                </a:lnTo>
                <a:lnTo>
                  <a:pt x="364608" y="1636448"/>
                </a:lnTo>
                <a:lnTo>
                  <a:pt x="278858" y="1517434"/>
                </a:lnTo>
                <a:lnTo>
                  <a:pt x="204801" y="1401852"/>
                </a:lnTo>
                <a:lnTo>
                  <a:pt x="144171" y="1285127"/>
                </a:lnTo>
                <a:lnTo>
                  <a:pt x="96532" y="1168401"/>
                </a:lnTo>
                <a:lnTo>
                  <a:pt x="61452" y="1051676"/>
                </a:lnTo>
                <a:lnTo>
                  <a:pt x="36767" y="936095"/>
                </a:lnTo>
                <a:lnTo>
                  <a:pt x="19877" y="817081"/>
                </a:lnTo>
                <a:lnTo>
                  <a:pt x="9483" y="700355"/>
                </a:lnTo>
                <a:lnTo>
                  <a:pt x="2121" y="583630"/>
                </a:lnTo>
                <a:cubicBezTo>
                  <a:pt x="1423" y="560356"/>
                  <a:pt x="726" y="537084"/>
                  <a:pt x="28" y="513810"/>
                </a:cubicBezTo>
                <a:cubicBezTo>
                  <a:pt x="557" y="342540"/>
                  <a:pt x="1087" y="171271"/>
                  <a:pt x="1616" y="0"/>
                </a:cubicBezTo>
                <a:lnTo>
                  <a:pt x="1044214" y="0"/>
                </a:lnTo>
                <a:close/>
              </a:path>
            </a:pathLst>
          </a:custGeom>
          <a:solidFill>
            <a:schemeClr val="tx1">
              <a:alpha val="16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20B0604020202020204" charset="0"/>
            </a:endParaRPr>
          </a:p>
        </p:txBody>
      </p:sp>
      <p:sp>
        <p:nvSpPr>
          <p:cNvPr id="16" name="Right Triangle 11">
            <a:extLst>
              <a:ext uri="{FF2B5EF4-FFF2-40B4-BE49-F238E27FC236}">
                <a16:creationId xmlns:a16="http://schemas.microsoft.com/office/drawing/2014/main" id="{F90478BF-0FA2-48A6-9446-A7277C82D4C3}"/>
              </a:ext>
            </a:extLst>
          </p:cNvPr>
          <p:cNvSpPr/>
          <p:nvPr/>
        </p:nvSpPr>
        <p:spPr>
          <a:xfrm flipH="1" flipV="1">
            <a:off x="2556591" y="3001063"/>
            <a:ext cx="664419" cy="90761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20B0604020202020204" charset="0"/>
            </a:endParaRPr>
          </a:p>
        </p:txBody>
      </p:sp>
      <p:sp>
        <p:nvSpPr>
          <p:cNvPr id="17" name="Right Triangle 11">
            <a:extLst>
              <a:ext uri="{FF2B5EF4-FFF2-40B4-BE49-F238E27FC236}">
                <a16:creationId xmlns:a16="http://schemas.microsoft.com/office/drawing/2014/main" id="{64C542AD-FE58-48A2-92DC-14DB1AA669B5}"/>
              </a:ext>
            </a:extLst>
          </p:cNvPr>
          <p:cNvSpPr/>
          <p:nvPr/>
        </p:nvSpPr>
        <p:spPr>
          <a:xfrm flipV="1">
            <a:off x="1492819" y="2975705"/>
            <a:ext cx="570335" cy="90761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20B0604020202020204" charset="0"/>
            </a:endParaRPr>
          </a:p>
        </p:txBody>
      </p:sp>
      <p:sp>
        <p:nvSpPr>
          <p:cNvPr id="18" name="Freeform 17">
            <a:extLst>
              <a:ext uri="{FF2B5EF4-FFF2-40B4-BE49-F238E27FC236}">
                <a16:creationId xmlns:a16="http://schemas.microsoft.com/office/drawing/2014/main" id="{92B7555F-D43B-4D2A-98F4-7177DEFB1627}"/>
              </a:ext>
            </a:extLst>
          </p:cNvPr>
          <p:cNvSpPr/>
          <p:nvPr/>
        </p:nvSpPr>
        <p:spPr>
          <a:xfrm rot="10800000">
            <a:off x="1492906" y="1434832"/>
            <a:ext cx="1692087" cy="3178730"/>
          </a:xfrm>
          <a:custGeom>
            <a:avLst/>
            <a:gdLst>
              <a:gd name="connsiteX0" fmla="*/ 2086812 w 2088428"/>
              <a:gd name="connsiteY0" fmla="*/ 4314828 h 4314828"/>
              <a:gd name="connsiteX1" fmla="*/ 1044214 w 2088428"/>
              <a:gd name="connsiteY1" fmla="*/ 4314828 h 4314828"/>
              <a:gd name="connsiteX2" fmla="*/ 1616 w 2088428"/>
              <a:gd name="connsiteY2" fmla="*/ 4314828 h 4314828"/>
              <a:gd name="connsiteX3" fmla="*/ 0 w 2088428"/>
              <a:gd name="connsiteY3" fmla="*/ 3840907 h 4314828"/>
              <a:gd name="connsiteX4" fmla="*/ 2121 w 2088428"/>
              <a:gd name="connsiteY4" fmla="*/ 3774947 h 4314828"/>
              <a:gd name="connsiteX5" fmla="*/ 9483 w 2088428"/>
              <a:gd name="connsiteY5" fmla="*/ 3667182 h 4314828"/>
              <a:gd name="connsiteX6" fmla="*/ 19877 w 2088428"/>
              <a:gd name="connsiteY6" fmla="*/ 3559417 h 4314828"/>
              <a:gd name="connsiteX7" fmla="*/ 36767 w 2088428"/>
              <a:gd name="connsiteY7" fmla="*/ 3450595 h 4314828"/>
              <a:gd name="connsiteX8" fmla="*/ 61452 w 2088428"/>
              <a:gd name="connsiteY8" fmla="*/ 3342830 h 4314828"/>
              <a:gd name="connsiteX9" fmla="*/ 96532 w 2088428"/>
              <a:gd name="connsiteY9" fmla="*/ 3235065 h 4314828"/>
              <a:gd name="connsiteX10" fmla="*/ 144171 w 2088428"/>
              <a:gd name="connsiteY10" fmla="*/ 3127300 h 4314828"/>
              <a:gd name="connsiteX11" fmla="*/ 204801 w 2088428"/>
              <a:gd name="connsiteY11" fmla="*/ 3020592 h 4314828"/>
              <a:gd name="connsiteX12" fmla="*/ 278858 w 2088428"/>
              <a:gd name="connsiteY12" fmla="*/ 2912827 h 4314828"/>
              <a:gd name="connsiteX13" fmla="*/ 364608 w 2088428"/>
              <a:gd name="connsiteY13" fmla="*/ 2802948 h 4314828"/>
              <a:gd name="connsiteX14" fmla="*/ 455121 w 2088428"/>
              <a:gd name="connsiteY14" fmla="*/ 2695183 h 4314828"/>
              <a:gd name="connsiteX15" fmla="*/ 546068 w 2088428"/>
              <a:gd name="connsiteY15" fmla="*/ 2588475 h 4314828"/>
              <a:gd name="connsiteX16" fmla="*/ 628785 w 2088428"/>
              <a:gd name="connsiteY16" fmla="*/ 2480710 h 4314828"/>
              <a:gd name="connsiteX17" fmla="*/ 664812 w 2088428"/>
              <a:gd name="connsiteY17" fmla="*/ 2426828 h 4314828"/>
              <a:gd name="connsiteX18" fmla="*/ 684594 w 2088428"/>
              <a:gd name="connsiteY18" fmla="*/ 2392556 h 4314828"/>
              <a:gd name="connsiteX19" fmla="*/ 707460 w 2088428"/>
              <a:gd name="connsiteY19" fmla="*/ 2358846 h 4314828"/>
              <a:gd name="connsiteX20" fmla="*/ 758045 w 2088428"/>
              <a:gd name="connsiteY20" fmla="*/ 2157414 h 4314828"/>
              <a:gd name="connsiteX21" fmla="*/ 707460 w 2088428"/>
              <a:gd name="connsiteY21" fmla="*/ 1955982 h 4314828"/>
              <a:gd name="connsiteX22" fmla="*/ 692741 w 2088428"/>
              <a:gd name="connsiteY22" fmla="*/ 1934284 h 4314828"/>
              <a:gd name="connsiteX23" fmla="*/ 628785 w 2088428"/>
              <a:gd name="connsiteY23" fmla="*/ 1833063 h 4314828"/>
              <a:gd name="connsiteX24" fmla="*/ 546068 w 2088428"/>
              <a:gd name="connsiteY24" fmla="*/ 1726355 h 4314828"/>
              <a:gd name="connsiteX25" fmla="*/ 455121 w 2088428"/>
              <a:gd name="connsiteY25" fmla="*/ 1618590 h 4314828"/>
              <a:gd name="connsiteX26" fmla="*/ 364608 w 2088428"/>
              <a:gd name="connsiteY26" fmla="*/ 1510825 h 4314828"/>
              <a:gd name="connsiteX27" fmla="*/ 278858 w 2088428"/>
              <a:gd name="connsiteY27" fmla="*/ 1400947 h 4314828"/>
              <a:gd name="connsiteX28" fmla="*/ 204801 w 2088428"/>
              <a:gd name="connsiteY28" fmla="*/ 1294238 h 4314828"/>
              <a:gd name="connsiteX29" fmla="*/ 144171 w 2088428"/>
              <a:gd name="connsiteY29" fmla="*/ 1186473 h 4314828"/>
              <a:gd name="connsiteX30" fmla="*/ 96532 w 2088428"/>
              <a:gd name="connsiteY30" fmla="*/ 1078708 h 4314828"/>
              <a:gd name="connsiteX31" fmla="*/ 61452 w 2088428"/>
              <a:gd name="connsiteY31" fmla="*/ 970943 h 4314828"/>
              <a:gd name="connsiteX32" fmla="*/ 36767 w 2088428"/>
              <a:gd name="connsiteY32" fmla="*/ 864235 h 4314828"/>
              <a:gd name="connsiteX33" fmla="*/ 19877 w 2088428"/>
              <a:gd name="connsiteY33" fmla="*/ 754357 h 4314828"/>
              <a:gd name="connsiteX34" fmla="*/ 9483 w 2088428"/>
              <a:gd name="connsiteY34" fmla="*/ 646592 h 4314828"/>
              <a:gd name="connsiteX35" fmla="*/ 2121 w 2088428"/>
              <a:gd name="connsiteY35" fmla="*/ 538827 h 4314828"/>
              <a:gd name="connsiteX36" fmla="*/ 28 w 2088428"/>
              <a:gd name="connsiteY36" fmla="*/ 474367 h 4314828"/>
              <a:gd name="connsiteX37" fmla="*/ 1616 w 2088428"/>
              <a:gd name="connsiteY37" fmla="*/ 0 h 4314828"/>
              <a:gd name="connsiteX38" fmla="*/ 1044214 w 2088428"/>
              <a:gd name="connsiteY38" fmla="*/ 0 h 4314828"/>
              <a:gd name="connsiteX39" fmla="*/ 2086812 w 2088428"/>
              <a:gd name="connsiteY39" fmla="*/ 0 h 4314828"/>
              <a:gd name="connsiteX40" fmla="*/ 2088428 w 2088428"/>
              <a:gd name="connsiteY40" fmla="*/ 473921 h 4314828"/>
              <a:gd name="connsiteX41" fmla="*/ 2086307 w 2088428"/>
              <a:gd name="connsiteY41" fmla="*/ 539881 h 4314828"/>
              <a:gd name="connsiteX42" fmla="*/ 2078945 w 2088428"/>
              <a:gd name="connsiteY42" fmla="*/ 647647 h 4314828"/>
              <a:gd name="connsiteX43" fmla="*/ 2068552 w 2088428"/>
              <a:gd name="connsiteY43" fmla="*/ 755412 h 4314828"/>
              <a:gd name="connsiteX44" fmla="*/ 2051661 w 2088428"/>
              <a:gd name="connsiteY44" fmla="*/ 864233 h 4314828"/>
              <a:gd name="connsiteX45" fmla="*/ 2026976 w 2088428"/>
              <a:gd name="connsiteY45" fmla="*/ 971998 h 4314828"/>
              <a:gd name="connsiteX46" fmla="*/ 1991897 w 2088428"/>
              <a:gd name="connsiteY46" fmla="*/ 1079763 h 4314828"/>
              <a:gd name="connsiteX47" fmla="*/ 1944258 w 2088428"/>
              <a:gd name="connsiteY47" fmla="*/ 1187528 h 4314828"/>
              <a:gd name="connsiteX48" fmla="*/ 1883627 w 2088428"/>
              <a:gd name="connsiteY48" fmla="*/ 1294237 h 4314828"/>
              <a:gd name="connsiteX49" fmla="*/ 1809570 w 2088428"/>
              <a:gd name="connsiteY49" fmla="*/ 1402002 h 4314828"/>
              <a:gd name="connsiteX50" fmla="*/ 1723821 w 2088428"/>
              <a:gd name="connsiteY50" fmla="*/ 1511880 h 4314828"/>
              <a:gd name="connsiteX51" fmla="*/ 1633308 w 2088428"/>
              <a:gd name="connsiteY51" fmla="*/ 1619645 h 4314828"/>
              <a:gd name="connsiteX52" fmla="*/ 1542361 w 2088428"/>
              <a:gd name="connsiteY52" fmla="*/ 1726353 h 4314828"/>
              <a:gd name="connsiteX53" fmla="*/ 1459643 w 2088428"/>
              <a:gd name="connsiteY53" fmla="*/ 1834118 h 4314828"/>
              <a:gd name="connsiteX54" fmla="*/ 1423616 w 2088428"/>
              <a:gd name="connsiteY54" fmla="*/ 1888000 h 4314828"/>
              <a:gd name="connsiteX55" fmla="*/ 1403834 w 2088428"/>
              <a:gd name="connsiteY55" fmla="*/ 1922273 h 4314828"/>
              <a:gd name="connsiteX56" fmla="*/ 1380969 w 2088428"/>
              <a:gd name="connsiteY56" fmla="*/ 1955982 h 4314828"/>
              <a:gd name="connsiteX57" fmla="*/ 1330383 w 2088428"/>
              <a:gd name="connsiteY57" fmla="*/ 2157414 h 4314828"/>
              <a:gd name="connsiteX58" fmla="*/ 1380969 w 2088428"/>
              <a:gd name="connsiteY58" fmla="*/ 2358846 h 4314828"/>
              <a:gd name="connsiteX59" fmla="*/ 1395687 w 2088428"/>
              <a:gd name="connsiteY59" fmla="*/ 2380545 h 4314828"/>
              <a:gd name="connsiteX60" fmla="*/ 1459643 w 2088428"/>
              <a:gd name="connsiteY60" fmla="*/ 2481765 h 4314828"/>
              <a:gd name="connsiteX61" fmla="*/ 1542361 w 2088428"/>
              <a:gd name="connsiteY61" fmla="*/ 2588473 h 4314828"/>
              <a:gd name="connsiteX62" fmla="*/ 1633308 w 2088428"/>
              <a:gd name="connsiteY62" fmla="*/ 2696238 h 4314828"/>
              <a:gd name="connsiteX63" fmla="*/ 1723821 w 2088428"/>
              <a:gd name="connsiteY63" fmla="*/ 2804003 h 4314828"/>
              <a:gd name="connsiteX64" fmla="*/ 1809570 w 2088428"/>
              <a:gd name="connsiteY64" fmla="*/ 2913881 h 4314828"/>
              <a:gd name="connsiteX65" fmla="*/ 1883627 w 2088428"/>
              <a:gd name="connsiteY65" fmla="*/ 3020590 h 4314828"/>
              <a:gd name="connsiteX66" fmla="*/ 1944258 w 2088428"/>
              <a:gd name="connsiteY66" fmla="*/ 3128355 h 4314828"/>
              <a:gd name="connsiteX67" fmla="*/ 1991897 w 2088428"/>
              <a:gd name="connsiteY67" fmla="*/ 3236120 h 4314828"/>
              <a:gd name="connsiteX68" fmla="*/ 2026976 w 2088428"/>
              <a:gd name="connsiteY68" fmla="*/ 3343885 h 4314828"/>
              <a:gd name="connsiteX69" fmla="*/ 2051661 w 2088428"/>
              <a:gd name="connsiteY69" fmla="*/ 3450594 h 4314828"/>
              <a:gd name="connsiteX70" fmla="*/ 2068552 w 2088428"/>
              <a:gd name="connsiteY70" fmla="*/ 3560472 h 4314828"/>
              <a:gd name="connsiteX71" fmla="*/ 2078945 w 2088428"/>
              <a:gd name="connsiteY71" fmla="*/ 3668237 h 4314828"/>
              <a:gd name="connsiteX72" fmla="*/ 2086307 w 2088428"/>
              <a:gd name="connsiteY72" fmla="*/ 3776002 h 4314828"/>
              <a:gd name="connsiteX73" fmla="*/ 2088401 w 2088428"/>
              <a:gd name="connsiteY73" fmla="*/ 3840461 h 4314828"/>
              <a:gd name="connsiteX74" fmla="*/ 2086812 w 2088428"/>
              <a:gd name="connsiteY74" fmla="*/ 4314828 h 4314828"/>
              <a:gd name="connsiteX0" fmla="*/ 2086812 w 2088428"/>
              <a:gd name="connsiteY0" fmla="*/ 4314828 h 4314828"/>
              <a:gd name="connsiteX1" fmla="*/ 1616 w 2088428"/>
              <a:gd name="connsiteY1" fmla="*/ 4314828 h 4314828"/>
              <a:gd name="connsiteX2" fmla="*/ 0 w 2088428"/>
              <a:gd name="connsiteY2" fmla="*/ 3840907 h 4314828"/>
              <a:gd name="connsiteX3" fmla="*/ 2121 w 2088428"/>
              <a:gd name="connsiteY3" fmla="*/ 3774947 h 4314828"/>
              <a:gd name="connsiteX4" fmla="*/ 9483 w 2088428"/>
              <a:gd name="connsiteY4" fmla="*/ 3667182 h 4314828"/>
              <a:gd name="connsiteX5" fmla="*/ 19877 w 2088428"/>
              <a:gd name="connsiteY5" fmla="*/ 3559417 h 4314828"/>
              <a:gd name="connsiteX6" fmla="*/ 36767 w 2088428"/>
              <a:gd name="connsiteY6" fmla="*/ 3450595 h 4314828"/>
              <a:gd name="connsiteX7" fmla="*/ 61452 w 2088428"/>
              <a:gd name="connsiteY7" fmla="*/ 3342830 h 4314828"/>
              <a:gd name="connsiteX8" fmla="*/ 96532 w 2088428"/>
              <a:gd name="connsiteY8" fmla="*/ 3235065 h 4314828"/>
              <a:gd name="connsiteX9" fmla="*/ 144171 w 2088428"/>
              <a:gd name="connsiteY9" fmla="*/ 3127300 h 4314828"/>
              <a:gd name="connsiteX10" fmla="*/ 204801 w 2088428"/>
              <a:gd name="connsiteY10" fmla="*/ 3020592 h 4314828"/>
              <a:gd name="connsiteX11" fmla="*/ 278858 w 2088428"/>
              <a:gd name="connsiteY11" fmla="*/ 2912827 h 4314828"/>
              <a:gd name="connsiteX12" fmla="*/ 364608 w 2088428"/>
              <a:gd name="connsiteY12" fmla="*/ 2802948 h 4314828"/>
              <a:gd name="connsiteX13" fmla="*/ 455121 w 2088428"/>
              <a:gd name="connsiteY13" fmla="*/ 2695183 h 4314828"/>
              <a:gd name="connsiteX14" fmla="*/ 546068 w 2088428"/>
              <a:gd name="connsiteY14" fmla="*/ 2588475 h 4314828"/>
              <a:gd name="connsiteX15" fmla="*/ 628785 w 2088428"/>
              <a:gd name="connsiteY15" fmla="*/ 2480710 h 4314828"/>
              <a:gd name="connsiteX16" fmla="*/ 664812 w 2088428"/>
              <a:gd name="connsiteY16" fmla="*/ 2426828 h 4314828"/>
              <a:gd name="connsiteX17" fmla="*/ 684594 w 2088428"/>
              <a:gd name="connsiteY17" fmla="*/ 2392556 h 4314828"/>
              <a:gd name="connsiteX18" fmla="*/ 707460 w 2088428"/>
              <a:gd name="connsiteY18" fmla="*/ 2358846 h 4314828"/>
              <a:gd name="connsiteX19" fmla="*/ 758045 w 2088428"/>
              <a:gd name="connsiteY19" fmla="*/ 2157414 h 4314828"/>
              <a:gd name="connsiteX20" fmla="*/ 707460 w 2088428"/>
              <a:gd name="connsiteY20" fmla="*/ 1955982 h 4314828"/>
              <a:gd name="connsiteX21" fmla="*/ 692741 w 2088428"/>
              <a:gd name="connsiteY21" fmla="*/ 1934284 h 4314828"/>
              <a:gd name="connsiteX22" fmla="*/ 628785 w 2088428"/>
              <a:gd name="connsiteY22" fmla="*/ 1833063 h 4314828"/>
              <a:gd name="connsiteX23" fmla="*/ 546068 w 2088428"/>
              <a:gd name="connsiteY23" fmla="*/ 1726355 h 4314828"/>
              <a:gd name="connsiteX24" fmla="*/ 455121 w 2088428"/>
              <a:gd name="connsiteY24" fmla="*/ 1618590 h 4314828"/>
              <a:gd name="connsiteX25" fmla="*/ 364608 w 2088428"/>
              <a:gd name="connsiteY25" fmla="*/ 1510825 h 4314828"/>
              <a:gd name="connsiteX26" fmla="*/ 278858 w 2088428"/>
              <a:gd name="connsiteY26" fmla="*/ 1400947 h 4314828"/>
              <a:gd name="connsiteX27" fmla="*/ 204801 w 2088428"/>
              <a:gd name="connsiteY27" fmla="*/ 1294238 h 4314828"/>
              <a:gd name="connsiteX28" fmla="*/ 144171 w 2088428"/>
              <a:gd name="connsiteY28" fmla="*/ 1186473 h 4314828"/>
              <a:gd name="connsiteX29" fmla="*/ 96532 w 2088428"/>
              <a:gd name="connsiteY29" fmla="*/ 1078708 h 4314828"/>
              <a:gd name="connsiteX30" fmla="*/ 61452 w 2088428"/>
              <a:gd name="connsiteY30" fmla="*/ 970943 h 4314828"/>
              <a:gd name="connsiteX31" fmla="*/ 36767 w 2088428"/>
              <a:gd name="connsiteY31" fmla="*/ 864235 h 4314828"/>
              <a:gd name="connsiteX32" fmla="*/ 19877 w 2088428"/>
              <a:gd name="connsiteY32" fmla="*/ 754357 h 4314828"/>
              <a:gd name="connsiteX33" fmla="*/ 9483 w 2088428"/>
              <a:gd name="connsiteY33" fmla="*/ 646592 h 4314828"/>
              <a:gd name="connsiteX34" fmla="*/ 2121 w 2088428"/>
              <a:gd name="connsiteY34" fmla="*/ 538827 h 4314828"/>
              <a:gd name="connsiteX35" fmla="*/ 28 w 2088428"/>
              <a:gd name="connsiteY35" fmla="*/ 474367 h 4314828"/>
              <a:gd name="connsiteX36" fmla="*/ 1616 w 2088428"/>
              <a:gd name="connsiteY36" fmla="*/ 0 h 4314828"/>
              <a:gd name="connsiteX37" fmla="*/ 1044214 w 2088428"/>
              <a:gd name="connsiteY37" fmla="*/ 0 h 4314828"/>
              <a:gd name="connsiteX38" fmla="*/ 2086812 w 2088428"/>
              <a:gd name="connsiteY38" fmla="*/ 0 h 4314828"/>
              <a:gd name="connsiteX39" fmla="*/ 2088428 w 2088428"/>
              <a:gd name="connsiteY39" fmla="*/ 473921 h 4314828"/>
              <a:gd name="connsiteX40" fmla="*/ 2086307 w 2088428"/>
              <a:gd name="connsiteY40" fmla="*/ 539881 h 4314828"/>
              <a:gd name="connsiteX41" fmla="*/ 2078945 w 2088428"/>
              <a:gd name="connsiteY41" fmla="*/ 647647 h 4314828"/>
              <a:gd name="connsiteX42" fmla="*/ 2068552 w 2088428"/>
              <a:gd name="connsiteY42" fmla="*/ 755412 h 4314828"/>
              <a:gd name="connsiteX43" fmla="*/ 2051661 w 2088428"/>
              <a:gd name="connsiteY43" fmla="*/ 864233 h 4314828"/>
              <a:gd name="connsiteX44" fmla="*/ 2026976 w 2088428"/>
              <a:gd name="connsiteY44" fmla="*/ 971998 h 4314828"/>
              <a:gd name="connsiteX45" fmla="*/ 1991897 w 2088428"/>
              <a:gd name="connsiteY45" fmla="*/ 1079763 h 4314828"/>
              <a:gd name="connsiteX46" fmla="*/ 1944258 w 2088428"/>
              <a:gd name="connsiteY46" fmla="*/ 1187528 h 4314828"/>
              <a:gd name="connsiteX47" fmla="*/ 1883627 w 2088428"/>
              <a:gd name="connsiteY47" fmla="*/ 1294237 h 4314828"/>
              <a:gd name="connsiteX48" fmla="*/ 1809570 w 2088428"/>
              <a:gd name="connsiteY48" fmla="*/ 1402002 h 4314828"/>
              <a:gd name="connsiteX49" fmla="*/ 1723821 w 2088428"/>
              <a:gd name="connsiteY49" fmla="*/ 1511880 h 4314828"/>
              <a:gd name="connsiteX50" fmla="*/ 1633308 w 2088428"/>
              <a:gd name="connsiteY50" fmla="*/ 1619645 h 4314828"/>
              <a:gd name="connsiteX51" fmla="*/ 1542361 w 2088428"/>
              <a:gd name="connsiteY51" fmla="*/ 1726353 h 4314828"/>
              <a:gd name="connsiteX52" fmla="*/ 1459643 w 2088428"/>
              <a:gd name="connsiteY52" fmla="*/ 1834118 h 4314828"/>
              <a:gd name="connsiteX53" fmla="*/ 1423616 w 2088428"/>
              <a:gd name="connsiteY53" fmla="*/ 1888000 h 4314828"/>
              <a:gd name="connsiteX54" fmla="*/ 1403834 w 2088428"/>
              <a:gd name="connsiteY54" fmla="*/ 1922273 h 4314828"/>
              <a:gd name="connsiteX55" fmla="*/ 1380969 w 2088428"/>
              <a:gd name="connsiteY55" fmla="*/ 1955982 h 4314828"/>
              <a:gd name="connsiteX56" fmla="*/ 1330383 w 2088428"/>
              <a:gd name="connsiteY56" fmla="*/ 2157414 h 4314828"/>
              <a:gd name="connsiteX57" fmla="*/ 1380969 w 2088428"/>
              <a:gd name="connsiteY57" fmla="*/ 2358846 h 4314828"/>
              <a:gd name="connsiteX58" fmla="*/ 1395687 w 2088428"/>
              <a:gd name="connsiteY58" fmla="*/ 2380545 h 4314828"/>
              <a:gd name="connsiteX59" fmla="*/ 1459643 w 2088428"/>
              <a:gd name="connsiteY59" fmla="*/ 2481765 h 4314828"/>
              <a:gd name="connsiteX60" fmla="*/ 1542361 w 2088428"/>
              <a:gd name="connsiteY60" fmla="*/ 2588473 h 4314828"/>
              <a:gd name="connsiteX61" fmla="*/ 1633308 w 2088428"/>
              <a:gd name="connsiteY61" fmla="*/ 2696238 h 4314828"/>
              <a:gd name="connsiteX62" fmla="*/ 1723821 w 2088428"/>
              <a:gd name="connsiteY62" fmla="*/ 2804003 h 4314828"/>
              <a:gd name="connsiteX63" fmla="*/ 1809570 w 2088428"/>
              <a:gd name="connsiteY63" fmla="*/ 2913881 h 4314828"/>
              <a:gd name="connsiteX64" fmla="*/ 1883627 w 2088428"/>
              <a:gd name="connsiteY64" fmla="*/ 3020590 h 4314828"/>
              <a:gd name="connsiteX65" fmla="*/ 1944258 w 2088428"/>
              <a:gd name="connsiteY65" fmla="*/ 3128355 h 4314828"/>
              <a:gd name="connsiteX66" fmla="*/ 1991897 w 2088428"/>
              <a:gd name="connsiteY66" fmla="*/ 3236120 h 4314828"/>
              <a:gd name="connsiteX67" fmla="*/ 2026976 w 2088428"/>
              <a:gd name="connsiteY67" fmla="*/ 3343885 h 4314828"/>
              <a:gd name="connsiteX68" fmla="*/ 2051661 w 2088428"/>
              <a:gd name="connsiteY68" fmla="*/ 3450594 h 4314828"/>
              <a:gd name="connsiteX69" fmla="*/ 2068552 w 2088428"/>
              <a:gd name="connsiteY69" fmla="*/ 3560472 h 4314828"/>
              <a:gd name="connsiteX70" fmla="*/ 2078945 w 2088428"/>
              <a:gd name="connsiteY70" fmla="*/ 3668237 h 4314828"/>
              <a:gd name="connsiteX71" fmla="*/ 2086307 w 2088428"/>
              <a:gd name="connsiteY71" fmla="*/ 3776002 h 4314828"/>
              <a:gd name="connsiteX72" fmla="*/ 2088401 w 2088428"/>
              <a:gd name="connsiteY72" fmla="*/ 3840461 h 4314828"/>
              <a:gd name="connsiteX73" fmla="*/ 2086812 w 2088428"/>
              <a:gd name="connsiteY73" fmla="*/ 4314828 h 4314828"/>
              <a:gd name="connsiteX0" fmla="*/ 2086812 w 2088428"/>
              <a:gd name="connsiteY0" fmla="*/ 4314828 h 4314828"/>
              <a:gd name="connsiteX1" fmla="*/ 1616 w 2088428"/>
              <a:gd name="connsiteY1" fmla="*/ 4314828 h 4314828"/>
              <a:gd name="connsiteX2" fmla="*/ 0 w 2088428"/>
              <a:gd name="connsiteY2" fmla="*/ 3840907 h 4314828"/>
              <a:gd name="connsiteX3" fmla="*/ 2121 w 2088428"/>
              <a:gd name="connsiteY3" fmla="*/ 3774947 h 4314828"/>
              <a:gd name="connsiteX4" fmla="*/ 9483 w 2088428"/>
              <a:gd name="connsiteY4" fmla="*/ 3667182 h 4314828"/>
              <a:gd name="connsiteX5" fmla="*/ 19877 w 2088428"/>
              <a:gd name="connsiteY5" fmla="*/ 3559417 h 4314828"/>
              <a:gd name="connsiteX6" fmla="*/ 36767 w 2088428"/>
              <a:gd name="connsiteY6" fmla="*/ 3450595 h 4314828"/>
              <a:gd name="connsiteX7" fmla="*/ 61452 w 2088428"/>
              <a:gd name="connsiteY7" fmla="*/ 3342830 h 4314828"/>
              <a:gd name="connsiteX8" fmla="*/ 96532 w 2088428"/>
              <a:gd name="connsiteY8" fmla="*/ 3235065 h 4314828"/>
              <a:gd name="connsiteX9" fmla="*/ 144171 w 2088428"/>
              <a:gd name="connsiteY9" fmla="*/ 3127300 h 4314828"/>
              <a:gd name="connsiteX10" fmla="*/ 204801 w 2088428"/>
              <a:gd name="connsiteY10" fmla="*/ 3020592 h 4314828"/>
              <a:gd name="connsiteX11" fmla="*/ 278858 w 2088428"/>
              <a:gd name="connsiteY11" fmla="*/ 2912827 h 4314828"/>
              <a:gd name="connsiteX12" fmla="*/ 364608 w 2088428"/>
              <a:gd name="connsiteY12" fmla="*/ 2802948 h 4314828"/>
              <a:gd name="connsiteX13" fmla="*/ 455121 w 2088428"/>
              <a:gd name="connsiteY13" fmla="*/ 2695183 h 4314828"/>
              <a:gd name="connsiteX14" fmla="*/ 546068 w 2088428"/>
              <a:gd name="connsiteY14" fmla="*/ 2588475 h 4314828"/>
              <a:gd name="connsiteX15" fmla="*/ 628785 w 2088428"/>
              <a:gd name="connsiteY15" fmla="*/ 2480710 h 4314828"/>
              <a:gd name="connsiteX16" fmla="*/ 664812 w 2088428"/>
              <a:gd name="connsiteY16" fmla="*/ 2426828 h 4314828"/>
              <a:gd name="connsiteX17" fmla="*/ 684594 w 2088428"/>
              <a:gd name="connsiteY17" fmla="*/ 2392556 h 4314828"/>
              <a:gd name="connsiteX18" fmla="*/ 707460 w 2088428"/>
              <a:gd name="connsiteY18" fmla="*/ 2358846 h 4314828"/>
              <a:gd name="connsiteX19" fmla="*/ 758045 w 2088428"/>
              <a:gd name="connsiteY19" fmla="*/ 2157414 h 4314828"/>
              <a:gd name="connsiteX20" fmla="*/ 707460 w 2088428"/>
              <a:gd name="connsiteY20" fmla="*/ 1955982 h 4314828"/>
              <a:gd name="connsiteX21" fmla="*/ 692741 w 2088428"/>
              <a:gd name="connsiteY21" fmla="*/ 1934284 h 4314828"/>
              <a:gd name="connsiteX22" fmla="*/ 628785 w 2088428"/>
              <a:gd name="connsiteY22" fmla="*/ 1833063 h 4314828"/>
              <a:gd name="connsiteX23" fmla="*/ 546068 w 2088428"/>
              <a:gd name="connsiteY23" fmla="*/ 1726355 h 4314828"/>
              <a:gd name="connsiteX24" fmla="*/ 455121 w 2088428"/>
              <a:gd name="connsiteY24" fmla="*/ 1618590 h 4314828"/>
              <a:gd name="connsiteX25" fmla="*/ 364608 w 2088428"/>
              <a:gd name="connsiteY25" fmla="*/ 1510825 h 4314828"/>
              <a:gd name="connsiteX26" fmla="*/ 278858 w 2088428"/>
              <a:gd name="connsiteY26" fmla="*/ 1400947 h 4314828"/>
              <a:gd name="connsiteX27" fmla="*/ 204801 w 2088428"/>
              <a:gd name="connsiteY27" fmla="*/ 1294238 h 4314828"/>
              <a:gd name="connsiteX28" fmla="*/ 144171 w 2088428"/>
              <a:gd name="connsiteY28" fmla="*/ 1186473 h 4314828"/>
              <a:gd name="connsiteX29" fmla="*/ 96532 w 2088428"/>
              <a:gd name="connsiteY29" fmla="*/ 1078708 h 4314828"/>
              <a:gd name="connsiteX30" fmla="*/ 61452 w 2088428"/>
              <a:gd name="connsiteY30" fmla="*/ 970943 h 4314828"/>
              <a:gd name="connsiteX31" fmla="*/ 36767 w 2088428"/>
              <a:gd name="connsiteY31" fmla="*/ 864235 h 4314828"/>
              <a:gd name="connsiteX32" fmla="*/ 19877 w 2088428"/>
              <a:gd name="connsiteY32" fmla="*/ 754357 h 4314828"/>
              <a:gd name="connsiteX33" fmla="*/ 9483 w 2088428"/>
              <a:gd name="connsiteY33" fmla="*/ 646592 h 4314828"/>
              <a:gd name="connsiteX34" fmla="*/ 2121 w 2088428"/>
              <a:gd name="connsiteY34" fmla="*/ 538827 h 4314828"/>
              <a:gd name="connsiteX35" fmla="*/ 28 w 2088428"/>
              <a:gd name="connsiteY35" fmla="*/ 474367 h 4314828"/>
              <a:gd name="connsiteX36" fmla="*/ 1616 w 2088428"/>
              <a:gd name="connsiteY36" fmla="*/ 0 h 4314828"/>
              <a:gd name="connsiteX37" fmla="*/ 2086812 w 2088428"/>
              <a:gd name="connsiteY37" fmla="*/ 0 h 4314828"/>
              <a:gd name="connsiteX38" fmla="*/ 2088428 w 2088428"/>
              <a:gd name="connsiteY38" fmla="*/ 473921 h 4314828"/>
              <a:gd name="connsiteX39" fmla="*/ 2086307 w 2088428"/>
              <a:gd name="connsiteY39" fmla="*/ 539881 h 4314828"/>
              <a:gd name="connsiteX40" fmla="*/ 2078945 w 2088428"/>
              <a:gd name="connsiteY40" fmla="*/ 647647 h 4314828"/>
              <a:gd name="connsiteX41" fmla="*/ 2068552 w 2088428"/>
              <a:gd name="connsiteY41" fmla="*/ 755412 h 4314828"/>
              <a:gd name="connsiteX42" fmla="*/ 2051661 w 2088428"/>
              <a:gd name="connsiteY42" fmla="*/ 864233 h 4314828"/>
              <a:gd name="connsiteX43" fmla="*/ 2026976 w 2088428"/>
              <a:gd name="connsiteY43" fmla="*/ 971998 h 4314828"/>
              <a:gd name="connsiteX44" fmla="*/ 1991897 w 2088428"/>
              <a:gd name="connsiteY44" fmla="*/ 1079763 h 4314828"/>
              <a:gd name="connsiteX45" fmla="*/ 1944258 w 2088428"/>
              <a:gd name="connsiteY45" fmla="*/ 1187528 h 4314828"/>
              <a:gd name="connsiteX46" fmla="*/ 1883627 w 2088428"/>
              <a:gd name="connsiteY46" fmla="*/ 1294237 h 4314828"/>
              <a:gd name="connsiteX47" fmla="*/ 1809570 w 2088428"/>
              <a:gd name="connsiteY47" fmla="*/ 1402002 h 4314828"/>
              <a:gd name="connsiteX48" fmla="*/ 1723821 w 2088428"/>
              <a:gd name="connsiteY48" fmla="*/ 1511880 h 4314828"/>
              <a:gd name="connsiteX49" fmla="*/ 1633308 w 2088428"/>
              <a:gd name="connsiteY49" fmla="*/ 1619645 h 4314828"/>
              <a:gd name="connsiteX50" fmla="*/ 1542361 w 2088428"/>
              <a:gd name="connsiteY50" fmla="*/ 1726353 h 4314828"/>
              <a:gd name="connsiteX51" fmla="*/ 1459643 w 2088428"/>
              <a:gd name="connsiteY51" fmla="*/ 1834118 h 4314828"/>
              <a:gd name="connsiteX52" fmla="*/ 1423616 w 2088428"/>
              <a:gd name="connsiteY52" fmla="*/ 1888000 h 4314828"/>
              <a:gd name="connsiteX53" fmla="*/ 1403834 w 2088428"/>
              <a:gd name="connsiteY53" fmla="*/ 1922273 h 4314828"/>
              <a:gd name="connsiteX54" fmla="*/ 1380969 w 2088428"/>
              <a:gd name="connsiteY54" fmla="*/ 1955982 h 4314828"/>
              <a:gd name="connsiteX55" fmla="*/ 1330383 w 2088428"/>
              <a:gd name="connsiteY55" fmla="*/ 2157414 h 4314828"/>
              <a:gd name="connsiteX56" fmla="*/ 1380969 w 2088428"/>
              <a:gd name="connsiteY56" fmla="*/ 2358846 h 4314828"/>
              <a:gd name="connsiteX57" fmla="*/ 1395687 w 2088428"/>
              <a:gd name="connsiteY57" fmla="*/ 2380545 h 4314828"/>
              <a:gd name="connsiteX58" fmla="*/ 1459643 w 2088428"/>
              <a:gd name="connsiteY58" fmla="*/ 2481765 h 4314828"/>
              <a:gd name="connsiteX59" fmla="*/ 1542361 w 2088428"/>
              <a:gd name="connsiteY59" fmla="*/ 2588473 h 4314828"/>
              <a:gd name="connsiteX60" fmla="*/ 1633308 w 2088428"/>
              <a:gd name="connsiteY60" fmla="*/ 2696238 h 4314828"/>
              <a:gd name="connsiteX61" fmla="*/ 1723821 w 2088428"/>
              <a:gd name="connsiteY61" fmla="*/ 2804003 h 4314828"/>
              <a:gd name="connsiteX62" fmla="*/ 1809570 w 2088428"/>
              <a:gd name="connsiteY62" fmla="*/ 2913881 h 4314828"/>
              <a:gd name="connsiteX63" fmla="*/ 1883627 w 2088428"/>
              <a:gd name="connsiteY63" fmla="*/ 3020590 h 4314828"/>
              <a:gd name="connsiteX64" fmla="*/ 1944258 w 2088428"/>
              <a:gd name="connsiteY64" fmla="*/ 3128355 h 4314828"/>
              <a:gd name="connsiteX65" fmla="*/ 1991897 w 2088428"/>
              <a:gd name="connsiteY65" fmla="*/ 3236120 h 4314828"/>
              <a:gd name="connsiteX66" fmla="*/ 2026976 w 2088428"/>
              <a:gd name="connsiteY66" fmla="*/ 3343885 h 4314828"/>
              <a:gd name="connsiteX67" fmla="*/ 2051661 w 2088428"/>
              <a:gd name="connsiteY67" fmla="*/ 3450594 h 4314828"/>
              <a:gd name="connsiteX68" fmla="*/ 2068552 w 2088428"/>
              <a:gd name="connsiteY68" fmla="*/ 3560472 h 4314828"/>
              <a:gd name="connsiteX69" fmla="*/ 2078945 w 2088428"/>
              <a:gd name="connsiteY69" fmla="*/ 3668237 h 4314828"/>
              <a:gd name="connsiteX70" fmla="*/ 2086307 w 2088428"/>
              <a:gd name="connsiteY70" fmla="*/ 3776002 h 4314828"/>
              <a:gd name="connsiteX71" fmla="*/ 2088401 w 2088428"/>
              <a:gd name="connsiteY71" fmla="*/ 3840461 h 4314828"/>
              <a:gd name="connsiteX72" fmla="*/ 2086812 w 2088428"/>
              <a:gd name="connsiteY72" fmla="*/ 4314828 h 43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088428" h="4314828">
                <a:moveTo>
                  <a:pt x="2086812" y="4314828"/>
                </a:moveTo>
                <a:lnTo>
                  <a:pt x="1616" y="4314828"/>
                </a:lnTo>
                <a:cubicBezTo>
                  <a:pt x="1078" y="4156855"/>
                  <a:pt x="539" y="3998880"/>
                  <a:pt x="0" y="3840907"/>
                </a:cubicBezTo>
                <a:lnTo>
                  <a:pt x="2121" y="3774947"/>
                </a:lnTo>
                <a:lnTo>
                  <a:pt x="9483" y="3667182"/>
                </a:lnTo>
                <a:lnTo>
                  <a:pt x="19877" y="3559417"/>
                </a:lnTo>
                <a:lnTo>
                  <a:pt x="36767" y="3450595"/>
                </a:lnTo>
                <a:lnTo>
                  <a:pt x="61452" y="3342830"/>
                </a:lnTo>
                <a:lnTo>
                  <a:pt x="96532" y="3235065"/>
                </a:lnTo>
                <a:lnTo>
                  <a:pt x="144171" y="3127300"/>
                </a:lnTo>
                <a:lnTo>
                  <a:pt x="204801" y="3020592"/>
                </a:lnTo>
                <a:lnTo>
                  <a:pt x="278858" y="2912827"/>
                </a:lnTo>
                <a:lnTo>
                  <a:pt x="364608" y="2802948"/>
                </a:lnTo>
                <a:lnTo>
                  <a:pt x="455121" y="2695183"/>
                </a:lnTo>
                <a:lnTo>
                  <a:pt x="546068" y="2588475"/>
                </a:lnTo>
                <a:cubicBezTo>
                  <a:pt x="575012" y="2552730"/>
                  <a:pt x="603811" y="2516632"/>
                  <a:pt x="628785" y="2480710"/>
                </a:cubicBezTo>
                <a:cubicBezTo>
                  <a:pt x="641273" y="2462750"/>
                  <a:pt x="653453" y="2444789"/>
                  <a:pt x="664812" y="2426828"/>
                </a:cubicBezTo>
                <a:lnTo>
                  <a:pt x="684594" y="2392556"/>
                </a:lnTo>
                <a:lnTo>
                  <a:pt x="707460" y="2358846"/>
                </a:lnTo>
                <a:cubicBezTo>
                  <a:pt x="739397" y="2301346"/>
                  <a:pt x="758045" y="2232029"/>
                  <a:pt x="758045" y="2157414"/>
                </a:cubicBezTo>
                <a:cubicBezTo>
                  <a:pt x="758045" y="2082799"/>
                  <a:pt x="739397" y="2013482"/>
                  <a:pt x="707460" y="1955982"/>
                </a:cubicBezTo>
                <a:lnTo>
                  <a:pt x="692741" y="1934284"/>
                </a:lnTo>
                <a:lnTo>
                  <a:pt x="628785" y="1833063"/>
                </a:lnTo>
                <a:lnTo>
                  <a:pt x="546068" y="1726355"/>
                </a:lnTo>
                <a:lnTo>
                  <a:pt x="455121" y="1618590"/>
                </a:lnTo>
                <a:lnTo>
                  <a:pt x="364608" y="1510825"/>
                </a:lnTo>
                <a:lnTo>
                  <a:pt x="278858" y="1400947"/>
                </a:lnTo>
                <a:lnTo>
                  <a:pt x="204801" y="1294238"/>
                </a:lnTo>
                <a:lnTo>
                  <a:pt x="144171" y="1186473"/>
                </a:lnTo>
                <a:lnTo>
                  <a:pt x="96532" y="1078708"/>
                </a:lnTo>
                <a:lnTo>
                  <a:pt x="61452" y="970943"/>
                </a:lnTo>
                <a:lnTo>
                  <a:pt x="36767" y="864235"/>
                </a:lnTo>
                <a:lnTo>
                  <a:pt x="19877" y="754357"/>
                </a:lnTo>
                <a:lnTo>
                  <a:pt x="9483" y="646592"/>
                </a:lnTo>
                <a:lnTo>
                  <a:pt x="2121" y="538827"/>
                </a:lnTo>
                <a:cubicBezTo>
                  <a:pt x="1423" y="517340"/>
                  <a:pt x="726" y="495854"/>
                  <a:pt x="28" y="474367"/>
                </a:cubicBezTo>
                <a:cubicBezTo>
                  <a:pt x="557" y="316245"/>
                  <a:pt x="1087" y="158123"/>
                  <a:pt x="1616" y="0"/>
                </a:cubicBezTo>
                <a:lnTo>
                  <a:pt x="2086812" y="0"/>
                </a:lnTo>
                <a:cubicBezTo>
                  <a:pt x="2087351" y="157974"/>
                  <a:pt x="2087890" y="315948"/>
                  <a:pt x="2088428" y="473921"/>
                </a:cubicBezTo>
                <a:lnTo>
                  <a:pt x="2086307" y="539881"/>
                </a:lnTo>
                <a:lnTo>
                  <a:pt x="2078945" y="647647"/>
                </a:lnTo>
                <a:lnTo>
                  <a:pt x="2068552" y="755412"/>
                </a:lnTo>
                <a:lnTo>
                  <a:pt x="2051661" y="864233"/>
                </a:lnTo>
                <a:lnTo>
                  <a:pt x="2026976" y="971998"/>
                </a:lnTo>
                <a:lnTo>
                  <a:pt x="1991897" y="1079763"/>
                </a:lnTo>
                <a:lnTo>
                  <a:pt x="1944258" y="1187528"/>
                </a:lnTo>
                <a:lnTo>
                  <a:pt x="1883627" y="1294237"/>
                </a:lnTo>
                <a:lnTo>
                  <a:pt x="1809570" y="1402002"/>
                </a:lnTo>
                <a:lnTo>
                  <a:pt x="1723821" y="1511880"/>
                </a:lnTo>
                <a:lnTo>
                  <a:pt x="1633308" y="1619645"/>
                </a:lnTo>
                <a:lnTo>
                  <a:pt x="1542361" y="1726353"/>
                </a:lnTo>
                <a:cubicBezTo>
                  <a:pt x="1513417" y="1762098"/>
                  <a:pt x="1484617" y="1798196"/>
                  <a:pt x="1459643" y="1834118"/>
                </a:cubicBezTo>
                <a:cubicBezTo>
                  <a:pt x="1447156" y="1852079"/>
                  <a:pt x="1434975" y="1870040"/>
                  <a:pt x="1423616" y="1888000"/>
                </a:cubicBezTo>
                <a:lnTo>
                  <a:pt x="1403834" y="1922273"/>
                </a:lnTo>
                <a:lnTo>
                  <a:pt x="1380969" y="1955982"/>
                </a:lnTo>
                <a:cubicBezTo>
                  <a:pt x="1349032" y="2013482"/>
                  <a:pt x="1330383" y="2082799"/>
                  <a:pt x="1330383" y="2157414"/>
                </a:cubicBezTo>
                <a:cubicBezTo>
                  <a:pt x="1330383" y="2232029"/>
                  <a:pt x="1349032" y="2301346"/>
                  <a:pt x="1380969" y="2358846"/>
                </a:cubicBezTo>
                <a:lnTo>
                  <a:pt x="1395687" y="2380545"/>
                </a:lnTo>
                <a:lnTo>
                  <a:pt x="1459643" y="2481765"/>
                </a:lnTo>
                <a:lnTo>
                  <a:pt x="1542361" y="2588473"/>
                </a:lnTo>
                <a:lnTo>
                  <a:pt x="1633308" y="2696238"/>
                </a:lnTo>
                <a:lnTo>
                  <a:pt x="1723821" y="2804003"/>
                </a:lnTo>
                <a:lnTo>
                  <a:pt x="1809570" y="2913881"/>
                </a:lnTo>
                <a:lnTo>
                  <a:pt x="1883627" y="3020590"/>
                </a:lnTo>
                <a:lnTo>
                  <a:pt x="1944258" y="3128355"/>
                </a:lnTo>
                <a:lnTo>
                  <a:pt x="1991897" y="3236120"/>
                </a:lnTo>
                <a:lnTo>
                  <a:pt x="2026976" y="3343885"/>
                </a:lnTo>
                <a:lnTo>
                  <a:pt x="2051661" y="3450594"/>
                </a:lnTo>
                <a:lnTo>
                  <a:pt x="2068552" y="3560472"/>
                </a:lnTo>
                <a:lnTo>
                  <a:pt x="2078945" y="3668237"/>
                </a:lnTo>
                <a:lnTo>
                  <a:pt x="2086307" y="3776002"/>
                </a:lnTo>
                <a:lnTo>
                  <a:pt x="2088401" y="3840461"/>
                </a:lnTo>
                <a:cubicBezTo>
                  <a:pt x="2087871" y="3998584"/>
                  <a:pt x="2087341" y="4156706"/>
                  <a:pt x="2086812" y="4314828"/>
                </a:cubicBezTo>
                <a:close/>
              </a:path>
            </a:pathLst>
          </a:custGeom>
          <a:noFill/>
          <a:ln w="225425">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20B0604020202020204" charset="0"/>
            </a:endParaRPr>
          </a:p>
        </p:txBody>
      </p:sp>
      <p:sp>
        <p:nvSpPr>
          <p:cNvPr id="24" name="Shape 2215">
            <a:extLst>
              <a:ext uri="{FF2B5EF4-FFF2-40B4-BE49-F238E27FC236}">
                <a16:creationId xmlns:a16="http://schemas.microsoft.com/office/drawing/2014/main" id="{9353A196-DCC4-430C-9640-488D80DFF376}"/>
              </a:ext>
            </a:extLst>
          </p:cNvPr>
          <p:cNvSpPr/>
          <p:nvPr/>
        </p:nvSpPr>
        <p:spPr>
          <a:xfrm>
            <a:off x="2992972" y="4179972"/>
            <a:ext cx="144000" cy="1440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791"/>
                  <a:pt x="21141" y="14477"/>
                  <a:pt x="20147" y="16200"/>
                </a:cubicBezTo>
                <a:cubicBezTo>
                  <a:pt x="19153" y="17923"/>
                  <a:pt x="17930" y="19226"/>
                  <a:pt x="16210" y="20183"/>
                </a:cubicBezTo>
                <a:cubicBezTo>
                  <a:pt x="14489" y="21179"/>
                  <a:pt x="12731" y="21600"/>
                  <a:pt x="10781" y="21600"/>
                </a:cubicBezTo>
                <a:cubicBezTo>
                  <a:pt x="8793" y="21600"/>
                  <a:pt x="7111" y="21179"/>
                  <a:pt x="5390" y="20183"/>
                </a:cubicBezTo>
                <a:cubicBezTo>
                  <a:pt x="3670" y="19226"/>
                  <a:pt x="2447" y="17923"/>
                  <a:pt x="1453" y="16200"/>
                </a:cubicBezTo>
                <a:cubicBezTo>
                  <a:pt x="459" y="14477"/>
                  <a:pt x="0" y="12791"/>
                  <a:pt x="0" y="10800"/>
                </a:cubicBezTo>
                <a:cubicBezTo>
                  <a:pt x="0" y="8809"/>
                  <a:pt x="459" y="7123"/>
                  <a:pt x="1453" y="5400"/>
                </a:cubicBezTo>
                <a:cubicBezTo>
                  <a:pt x="2447" y="3677"/>
                  <a:pt x="3670" y="2451"/>
                  <a:pt x="5390" y="1455"/>
                </a:cubicBezTo>
                <a:cubicBezTo>
                  <a:pt x="7111" y="460"/>
                  <a:pt x="8831" y="0"/>
                  <a:pt x="10781" y="0"/>
                </a:cubicBezTo>
                <a:cubicBezTo>
                  <a:pt x="12769" y="0"/>
                  <a:pt x="14489" y="460"/>
                  <a:pt x="16210" y="1455"/>
                </a:cubicBezTo>
                <a:cubicBezTo>
                  <a:pt x="17930" y="2451"/>
                  <a:pt x="19153" y="3677"/>
                  <a:pt x="20147" y="5400"/>
                </a:cubicBezTo>
                <a:cubicBezTo>
                  <a:pt x="21141" y="7123"/>
                  <a:pt x="21600" y="8809"/>
                  <a:pt x="21600" y="10800"/>
                </a:cubicBezTo>
              </a:path>
            </a:pathLst>
          </a:custGeom>
          <a:solidFill>
            <a:srgbClr val="00CC99"/>
          </a:solidFill>
          <a:ln w="3175">
            <a:miter lim="400000"/>
          </a:ln>
        </p:spPr>
        <p:txBody>
          <a:bodyPr lIns="59013" tIns="59013" rIns="59013" bIns="59013" anchor="ctr"/>
          <a:lstStyle/>
          <a:p>
            <a:pPr algn="l" defTabSz="590133">
              <a:lnSpc>
                <a:spcPct val="93000"/>
              </a:lnSpc>
              <a:defRPr sz="2200">
                <a:latin typeface="Arial"/>
                <a:ea typeface="Arial"/>
                <a:cs typeface="Arial"/>
                <a:sym typeface="Arial"/>
              </a:defRPr>
            </a:pPr>
            <a:endParaRPr dirty="0"/>
          </a:p>
        </p:txBody>
      </p:sp>
      <p:pic>
        <p:nvPicPr>
          <p:cNvPr id="25" name="Imagen 24">
            <a:extLst>
              <a:ext uri="{FF2B5EF4-FFF2-40B4-BE49-F238E27FC236}">
                <a16:creationId xmlns:a16="http://schemas.microsoft.com/office/drawing/2014/main" id="{FE4A2822-1B1D-43EA-A22D-E07745550AFF}"/>
              </a:ext>
            </a:extLst>
          </p:cNvPr>
          <p:cNvPicPr>
            <a:picLocks noChangeAspect="1"/>
          </p:cNvPicPr>
          <p:nvPr/>
        </p:nvPicPr>
        <p:blipFill>
          <a:blip r:embed="rId3"/>
          <a:stretch>
            <a:fillRect/>
          </a:stretch>
        </p:blipFill>
        <p:spPr>
          <a:xfrm>
            <a:off x="583898" y="3098221"/>
            <a:ext cx="487722" cy="713294"/>
          </a:xfrm>
          <a:prstGeom prst="rect">
            <a:avLst/>
          </a:prstGeom>
        </p:spPr>
      </p:pic>
      <p:sp>
        <p:nvSpPr>
          <p:cNvPr id="26" name="ZoneTexte 25">
            <a:extLst>
              <a:ext uri="{FF2B5EF4-FFF2-40B4-BE49-F238E27FC236}">
                <a16:creationId xmlns:a16="http://schemas.microsoft.com/office/drawing/2014/main" id="{EF3DFA4D-5299-457C-A88D-3DA9E275C7D7}"/>
              </a:ext>
            </a:extLst>
          </p:cNvPr>
          <p:cNvSpPr txBox="1"/>
          <p:nvPr/>
        </p:nvSpPr>
        <p:spPr>
          <a:xfrm>
            <a:off x="4355976" y="1705109"/>
            <a:ext cx="3436647" cy="477054"/>
          </a:xfrm>
          <a:prstGeom prst="rect">
            <a:avLst/>
          </a:prstGeom>
          <a:noFill/>
          <a:ln>
            <a:solidFill>
              <a:schemeClr val="accent5"/>
            </a:solidFill>
          </a:ln>
        </p:spPr>
        <p:txBody>
          <a:bodyPr wrap="square" rtlCol="0" anchor="ctr">
            <a:spAutoFit/>
          </a:bodyPr>
          <a:lstStyle/>
          <a:p>
            <a:pPr algn="ctr"/>
            <a:r>
              <a:rPr lang="es-ES" sz="1100" dirty="0">
                <a:latin typeface="Montserrat" panose="020B0604020202020204" charset="0"/>
              </a:rPr>
              <a:t>El </a:t>
            </a:r>
            <a:r>
              <a:rPr lang="fr-FR" sz="1400" b="1" dirty="0">
                <a:solidFill>
                  <a:schemeClr val="accent5"/>
                </a:solidFill>
                <a:latin typeface="Montserrat" panose="020B0604020202020204" charset="0"/>
              </a:rPr>
              <a:t>64% </a:t>
            </a:r>
            <a:r>
              <a:rPr lang="es-ES" sz="1100" dirty="0">
                <a:latin typeface="Montserrat" panose="020B0604020202020204" charset="0"/>
              </a:rPr>
              <a:t>de las librería obtienen un NPS por encima del global</a:t>
            </a:r>
            <a:endParaRPr lang="fr-FR" sz="1100" b="1" i="1" dirty="0">
              <a:latin typeface="Montserrat" panose="020B0604020202020204" charset="0"/>
            </a:endParaRPr>
          </a:p>
        </p:txBody>
      </p:sp>
      <p:sp>
        <p:nvSpPr>
          <p:cNvPr id="27" name="Shape 2197">
            <a:extLst>
              <a:ext uri="{FF2B5EF4-FFF2-40B4-BE49-F238E27FC236}">
                <a16:creationId xmlns:a16="http://schemas.microsoft.com/office/drawing/2014/main" id="{F276DFB3-9A0D-4343-88DB-678ED2960CFD}"/>
              </a:ext>
            </a:extLst>
          </p:cNvPr>
          <p:cNvSpPr/>
          <p:nvPr/>
        </p:nvSpPr>
        <p:spPr>
          <a:xfrm>
            <a:off x="3129223" y="3808801"/>
            <a:ext cx="1808517" cy="4336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871" y="21600"/>
                  <a:pt x="7729" y="0"/>
                  <a:pt x="21600" y="0"/>
                </a:cubicBezTo>
              </a:path>
            </a:pathLst>
          </a:custGeom>
          <a:ln w="25400">
            <a:solidFill>
              <a:srgbClr val="DED9D7"/>
            </a:solidFill>
            <a:miter/>
          </a:ln>
        </p:spPr>
        <p:txBody>
          <a:bodyPr lIns="59013" tIns="59013" rIns="59013" bIns="59013"/>
          <a:lstStyle/>
          <a:p>
            <a:pPr algn="l" defTabSz="590133">
              <a:lnSpc>
                <a:spcPct val="93000"/>
              </a:lnSpc>
              <a:defRPr sz="2200">
                <a:latin typeface="Arial"/>
                <a:ea typeface="Arial"/>
                <a:cs typeface="Arial"/>
                <a:sym typeface="Arial"/>
              </a:defRPr>
            </a:pPr>
            <a:endParaRPr dirty="0"/>
          </a:p>
        </p:txBody>
      </p:sp>
      <p:sp>
        <p:nvSpPr>
          <p:cNvPr id="28" name="Shape 2198">
            <a:extLst>
              <a:ext uri="{FF2B5EF4-FFF2-40B4-BE49-F238E27FC236}">
                <a16:creationId xmlns:a16="http://schemas.microsoft.com/office/drawing/2014/main" id="{89515B4F-3EF3-4257-9905-A11A92E0132F}"/>
              </a:ext>
            </a:extLst>
          </p:cNvPr>
          <p:cNvSpPr/>
          <p:nvPr/>
        </p:nvSpPr>
        <p:spPr>
          <a:xfrm>
            <a:off x="4937740" y="3723878"/>
            <a:ext cx="91746" cy="917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764"/>
                  <a:pt x="21055" y="14400"/>
                  <a:pt x="20073" y="16145"/>
                </a:cubicBezTo>
                <a:cubicBezTo>
                  <a:pt x="18982" y="17782"/>
                  <a:pt x="17782" y="19200"/>
                  <a:pt x="16145" y="20182"/>
                </a:cubicBezTo>
                <a:cubicBezTo>
                  <a:pt x="14400" y="21164"/>
                  <a:pt x="12764" y="21600"/>
                  <a:pt x="10800" y="21600"/>
                </a:cubicBezTo>
                <a:cubicBezTo>
                  <a:pt x="8836" y="21600"/>
                  <a:pt x="7091" y="21164"/>
                  <a:pt x="5455" y="20182"/>
                </a:cubicBezTo>
                <a:cubicBezTo>
                  <a:pt x="3709" y="19200"/>
                  <a:pt x="2400" y="17782"/>
                  <a:pt x="1418" y="16145"/>
                </a:cubicBezTo>
                <a:cubicBezTo>
                  <a:pt x="436" y="14400"/>
                  <a:pt x="0" y="12764"/>
                  <a:pt x="0" y="10800"/>
                </a:cubicBezTo>
                <a:cubicBezTo>
                  <a:pt x="0" y="8836"/>
                  <a:pt x="436" y="7091"/>
                  <a:pt x="1418" y="5455"/>
                </a:cubicBezTo>
                <a:cubicBezTo>
                  <a:pt x="2400" y="3709"/>
                  <a:pt x="3709" y="2509"/>
                  <a:pt x="5455" y="1527"/>
                </a:cubicBezTo>
                <a:cubicBezTo>
                  <a:pt x="7091" y="436"/>
                  <a:pt x="8836" y="0"/>
                  <a:pt x="10800" y="0"/>
                </a:cubicBezTo>
                <a:cubicBezTo>
                  <a:pt x="12764" y="0"/>
                  <a:pt x="14400" y="436"/>
                  <a:pt x="16145" y="1527"/>
                </a:cubicBezTo>
                <a:cubicBezTo>
                  <a:pt x="17782" y="2509"/>
                  <a:pt x="18982" y="3709"/>
                  <a:pt x="20073" y="5455"/>
                </a:cubicBezTo>
                <a:cubicBezTo>
                  <a:pt x="21055" y="7091"/>
                  <a:pt x="21600" y="8836"/>
                  <a:pt x="21600" y="10800"/>
                </a:cubicBezTo>
              </a:path>
            </a:pathLst>
          </a:custGeom>
          <a:solidFill>
            <a:schemeClr val="accent6"/>
          </a:solidFill>
          <a:ln w="3175">
            <a:miter lim="400000"/>
          </a:ln>
        </p:spPr>
        <p:txBody>
          <a:bodyPr lIns="59013" tIns="59013" rIns="59013" bIns="59013" anchor="ctr"/>
          <a:lstStyle/>
          <a:p>
            <a:pPr algn="l" defTabSz="590133">
              <a:lnSpc>
                <a:spcPct val="93000"/>
              </a:lnSpc>
              <a:defRPr sz="2200">
                <a:latin typeface="Arial"/>
                <a:ea typeface="Arial"/>
                <a:cs typeface="Arial"/>
                <a:sym typeface="Arial"/>
              </a:defRPr>
            </a:pPr>
            <a:endParaRPr dirty="0"/>
          </a:p>
        </p:txBody>
      </p:sp>
      <p:sp>
        <p:nvSpPr>
          <p:cNvPr id="30" name="ZoneTexte 43">
            <a:extLst>
              <a:ext uri="{FF2B5EF4-FFF2-40B4-BE49-F238E27FC236}">
                <a16:creationId xmlns:a16="http://schemas.microsoft.com/office/drawing/2014/main" id="{2B554701-8EE2-48C7-87A3-67BF66430FA2}"/>
              </a:ext>
            </a:extLst>
          </p:cNvPr>
          <p:cNvSpPr txBox="1"/>
          <p:nvPr/>
        </p:nvSpPr>
        <p:spPr>
          <a:xfrm>
            <a:off x="5073991" y="3608746"/>
            <a:ext cx="3012936" cy="400110"/>
          </a:xfrm>
          <a:prstGeom prst="rect">
            <a:avLst/>
          </a:prstGeom>
          <a:noFill/>
        </p:spPr>
        <p:txBody>
          <a:bodyPr wrap="square" rtlCol="0">
            <a:spAutoFit/>
          </a:bodyPr>
          <a:lstStyle/>
          <a:p>
            <a:r>
              <a:rPr lang="es-ES" sz="1000" dirty="0">
                <a:latin typeface="Montserrat" panose="020B0604020202020204" charset="0"/>
              </a:rPr>
              <a:t>Un 16% de las librerías obtienen un NPS negativo</a:t>
            </a:r>
            <a:endParaRPr lang="fr-FR" sz="1000" dirty="0">
              <a:latin typeface="Montserrat" panose="020B0604020202020204" charset="0"/>
            </a:endParaRPr>
          </a:p>
        </p:txBody>
      </p:sp>
      <p:sp>
        <p:nvSpPr>
          <p:cNvPr id="31" name="ZoneTexte 3">
            <a:extLst>
              <a:ext uri="{FF2B5EF4-FFF2-40B4-BE49-F238E27FC236}">
                <a16:creationId xmlns:a16="http://schemas.microsoft.com/office/drawing/2014/main" id="{D839B760-FB35-4602-A120-6ADC46C24C37}"/>
              </a:ext>
            </a:extLst>
          </p:cNvPr>
          <p:cNvSpPr txBox="1">
            <a:spLocks noChangeArrowheads="1"/>
          </p:cNvSpPr>
          <p:nvPr/>
        </p:nvSpPr>
        <p:spPr bwMode="auto">
          <a:xfrm>
            <a:off x="77260" y="663205"/>
            <a:ext cx="67989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i="1" dirty="0">
                <a:solidFill>
                  <a:schemeClr val="bg1">
                    <a:lumMod val="50000"/>
                  </a:schemeClr>
                </a:solidFill>
                <a:latin typeface="Montserrat" panose="00000500000000000000" pitchFamily="2" charset="0"/>
                <a:cs typeface="Arial" charset="0"/>
              </a:rPr>
              <a:t>¿Del 0 al 10, ¿en qué medida recomendaría usted esta librería a su entorno familiar y amigos? </a:t>
            </a:r>
          </a:p>
        </p:txBody>
      </p:sp>
    </p:spTree>
    <p:extLst>
      <p:ext uri="{BB962C8B-B14F-4D97-AF65-F5344CB8AC3E}">
        <p14:creationId xmlns:p14="http://schemas.microsoft.com/office/powerpoint/2010/main" val="3494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E4FC1D97-9B7F-481E-88F6-C33479C878D5}"/>
              </a:ext>
            </a:extLst>
          </p:cNvPr>
          <p:cNvSpPr>
            <a:spLocks noGrp="1"/>
          </p:cNvSpPr>
          <p:nvPr>
            <p:ph type="body" sz="quarter" idx="13"/>
          </p:nvPr>
        </p:nvSpPr>
        <p:spPr>
          <a:xfrm>
            <a:off x="107950" y="122138"/>
            <a:ext cx="8928100" cy="433388"/>
          </a:xfrm>
        </p:spPr>
        <p:txBody>
          <a:bodyPr/>
          <a:lstStyle/>
          <a:p>
            <a:r>
              <a:rPr lang="es-ES" dirty="0"/>
              <a:t>NPS por librería</a:t>
            </a:r>
            <a:endParaRPr lang="fr-FR" dirty="0"/>
          </a:p>
        </p:txBody>
      </p:sp>
      <p:graphicFrame>
        <p:nvGraphicFramePr>
          <p:cNvPr id="25" name="Graphique 15">
            <a:extLst>
              <a:ext uri="{FF2B5EF4-FFF2-40B4-BE49-F238E27FC236}">
                <a16:creationId xmlns:a16="http://schemas.microsoft.com/office/drawing/2014/main" id="{E4A55F04-2B16-40DB-AA3D-22393C588537}"/>
              </a:ext>
            </a:extLst>
          </p:cNvPr>
          <p:cNvGraphicFramePr/>
          <p:nvPr>
            <p:extLst>
              <p:ext uri="{D42A27DB-BD31-4B8C-83A1-F6EECF244321}">
                <p14:modId xmlns:p14="http://schemas.microsoft.com/office/powerpoint/2010/main" val="1023277891"/>
              </p:ext>
            </p:extLst>
          </p:nvPr>
        </p:nvGraphicFramePr>
        <p:xfrm>
          <a:off x="107950" y="924815"/>
          <a:ext cx="6676588" cy="3915429"/>
        </p:xfrm>
        <a:graphic>
          <a:graphicData uri="http://schemas.openxmlformats.org/drawingml/2006/chart">
            <c:chart xmlns:c="http://schemas.openxmlformats.org/drawingml/2006/chart" xmlns:r="http://schemas.openxmlformats.org/officeDocument/2006/relationships" r:id="rId3"/>
          </a:graphicData>
        </a:graphic>
      </p:graphicFrame>
      <p:sp>
        <p:nvSpPr>
          <p:cNvPr id="34" name="CuadroTexto 33">
            <a:extLst>
              <a:ext uri="{FF2B5EF4-FFF2-40B4-BE49-F238E27FC236}">
                <a16:creationId xmlns:a16="http://schemas.microsoft.com/office/drawing/2014/main" id="{75315237-99BC-44E4-A794-E0925258671F}"/>
              </a:ext>
            </a:extLst>
          </p:cNvPr>
          <p:cNvSpPr txBox="1"/>
          <p:nvPr/>
        </p:nvSpPr>
        <p:spPr>
          <a:xfrm>
            <a:off x="7508215" y="3636703"/>
            <a:ext cx="486678" cy="246221"/>
          </a:xfrm>
          <a:prstGeom prst="rect">
            <a:avLst/>
          </a:prstGeom>
          <a:noFill/>
        </p:spPr>
        <p:txBody>
          <a:bodyPr wrap="square" rtlCol="0">
            <a:spAutoFit/>
          </a:bodyPr>
          <a:lstStyle/>
          <a:p>
            <a:r>
              <a:rPr lang="es-ES" sz="1000" dirty="0">
                <a:latin typeface="Montserrat" panose="02000505000000020004" pitchFamily="2" charset="0"/>
              </a:rPr>
              <a:t>+50</a:t>
            </a:r>
          </a:p>
        </p:txBody>
      </p:sp>
      <p:sp>
        <p:nvSpPr>
          <p:cNvPr id="13" name="CuadroTexto 12">
            <a:extLst>
              <a:ext uri="{FF2B5EF4-FFF2-40B4-BE49-F238E27FC236}">
                <a16:creationId xmlns:a16="http://schemas.microsoft.com/office/drawing/2014/main" id="{066CB1CC-4BFE-4766-8D91-C36ED0994001}"/>
              </a:ext>
            </a:extLst>
          </p:cNvPr>
          <p:cNvSpPr txBox="1"/>
          <p:nvPr/>
        </p:nvSpPr>
        <p:spPr>
          <a:xfrm>
            <a:off x="7386747" y="1872866"/>
            <a:ext cx="487634" cy="246221"/>
          </a:xfrm>
          <a:prstGeom prst="rect">
            <a:avLst/>
          </a:prstGeom>
          <a:noFill/>
        </p:spPr>
        <p:txBody>
          <a:bodyPr wrap="none" rtlCol="0">
            <a:spAutoFit/>
          </a:bodyPr>
          <a:lstStyle/>
          <a:p>
            <a:r>
              <a:rPr lang="es-ES" sz="1000" dirty="0">
                <a:latin typeface="Montserrat" panose="02000505000000020004" pitchFamily="2" charset="0"/>
              </a:rPr>
              <a:t>+100</a:t>
            </a:r>
          </a:p>
        </p:txBody>
      </p:sp>
      <p:sp>
        <p:nvSpPr>
          <p:cNvPr id="4" name="Marcador de número de diapositiva 3">
            <a:extLst>
              <a:ext uri="{FF2B5EF4-FFF2-40B4-BE49-F238E27FC236}">
                <a16:creationId xmlns:a16="http://schemas.microsoft.com/office/drawing/2014/main" id="{4A47DCC2-1057-4021-90EB-E4B47F795ABF}"/>
              </a:ext>
            </a:extLst>
          </p:cNvPr>
          <p:cNvSpPr>
            <a:spLocks noGrp="1"/>
          </p:cNvSpPr>
          <p:nvPr>
            <p:ph type="sldNum" idx="12"/>
          </p:nvPr>
        </p:nvSpPr>
        <p:spPr/>
        <p:txBody>
          <a:bodyPr/>
          <a:lstStyle/>
          <a:p>
            <a:fld id="{00000000-1234-1234-1234-123412341234}" type="slidenum">
              <a:rPr lang="fr-FR" smtClean="0"/>
              <a:pPr/>
              <a:t>29</a:t>
            </a:fld>
            <a:endParaRPr lang="fr-FR" dirty="0"/>
          </a:p>
        </p:txBody>
      </p:sp>
      <p:sp>
        <p:nvSpPr>
          <p:cNvPr id="15" name="ZoneTexte 3">
            <a:extLst>
              <a:ext uri="{FF2B5EF4-FFF2-40B4-BE49-F238E27FC236}">
                <a16:creationId xmlns:a16="http://schemas.microsoft.com/office/drawing/2014/main" id="{CDE861D2-2BB4-4AEE-B76F-5CFCAC99A7D6}"/>
              </a:ext>
            </a:extLst>
          </p:cNvPr>
          <p:cNvSpPr txBox="1">
            <a:spLocks noChangeArrowheads="1"/>
          </p:cNvSpPr>
          <p:nvPr/>
        </p:nvSpPr>
        <p:spPr bwMode="auto">
          <a:xfrm>
            <a:off x="77260" y="663205"/>
            <a:ext cx="74092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i="1" dirty="0">
                <a:solidFill>
                  <a:schemeClr val="bg1">
                    <a:lumMod val="50000"/>
                  </a:schemeClr>
                </a:solidFill>
                <a:latin typeface="Montserrat" panose="00000500000000000000" pitchFamily="2" charset="0"/>
                <a:cs typeface="Arial" charset="0"/>
              </a:rPr>
              <a:t>¿Del 0 al 10, ¿en qué medida recomendaría usted esta librería a su entorno familiar y amigos? </a:t>
            </a:r>
          </a:p>
        </p:txBody>
      </p:sp>
      <p:sp>
        <p:nvSpPr>
          <p:cNvPr id="2" name="Cerrar llave 1">
            <a:extLst>
              <a:ext uri="{FF2B5EF4-FFF2-40B4-BE49-F238E27FC236}">
                <a16:creationId xmlns:a16="http://schemas.microsoft.com/office/drawing/2014/main" id="{BFD8C2E5-3D48-4136-AB51-C66198803788}"/>
              </a:ext>
            </a:extLst>
          </p:cNvPr>
          <p:cNvSpPr/>
          <p:nvPr/>
        </p:nvSpPr>
        <p:spPr>
          <a:xfrm>
            <a:off x="6876256" y="1131590"/>
            <a:ext cx="288032" cy="1670992"/>
          </a:xfrm>
          <a:prstGeom prst="rightBrace">
            <a:avLst>
              <a:gd name="adj1" fmla="val 29763"/>
              <a:gd name="adj2" fmla="val 482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7" name="Cerrar llave 16">
            <a:extLst>
              <a:ext uri="{FF2B5EF4-FFF2-40B4-BE49-F238E27FC236}">
                <a16:creationId xmlns:a16="http://schemas.microsoft.com/office/drawing/2014/main" id="{F44CAA03-E82F-4AA5-AAA7-57D0B84A9BE0}"/>
              </a:ext>
            </a:extLst>
          </p:cNvPr>
          <p:cNvSpPr/>
          <p:nvPr/>
        </p:nvSpPr>
        <p:spPr>
          <a:xfrm>
            <a:off x="6921158" y="2916623"/>
            <a:ext cx="288032" cy="1670992"/>
          </a:xfrm>
          <a:prstGeom prst="rightBrace">
            <a:avLst>
              <a:gd name="adj1" fmla="val 29763"/>
              <a:gd name="adj2" fmla="val 482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Tree>
    <p:extLst>
      <p:ext uri="{BB962C8B-B14F-4D97-AF65-F5344CB8AC3E}">
        <p14:creationId xmlns:p14="http://schemas.microsoft.com/office/powerpoint/2010/main" val="173218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DD0F82F-976C-448D-A0AB-76A3F18F569B}"/>
              </a:ext>
            </a:extLst>
          </p:cNvPr>
          <p:cNvSpPr>
            <a:spLocks noGrp="1"/>
          </p:cNvSpPr>
          <p:nvPr>
            <p:ph type="body" sz="quarter" idx="13"/>
          </p:nvPr>
        </p:nvSpPr>
        <p:spPr/>
        <p:txBody>
          <a:bodyPr/>
          <a:lstStyle/>
          <a:p>
            <a:r>
              <a:rPr lang="es-ES" dirty="0"/>
              <a:t>Contexto</a:t>
            </a:r>
          </a:p>
        </p:txBody>
      </p:sp>
      <p:sp>
        <p:nvSpPr>
          <p:cNvPr id="3" name="CuadroTexto 2">
            <a:extLst>
              <a:ext uri="{FF2B5EF4-FFF2-40B4-BE49-F238E27FC236}">
                <a16:creationId xmlns:a16="http://schemas.microsoft.com/office/drawing/2014/main" id="{E25E601F-0C58-443E-92EE-2EDC1C57F2D2}"/>
              </a:ext>
            </a:extLst>
          </p:cNvPr>
          <p:cNvSpPr txBox="1"/>
          <p:nvPr/>
        </p:nvSpPr>
        <p:spPr>
          <a:xfrm>
            <a:off x="395536" y="771550"/>
            <a:ext cx="8352928" cy="3046988"/>
          </a:xfrm>
          <a:prstGeom prst="rect">
            <a:avLst/>
          </a:prstGeom>
          <a:noFill/>
        </p:spPr>
        <p:txBody>
          <a:bodyPr wrap="square" rtlCol="0">
            <a:spAutoFit/>
          </a:bodyPr>
          <a:lstStyle/>
          <a:p>
            <a:r>
              <a:rPr lang="es-ES" sz="1200" dirty="0">
                <a:latin typeface="Montserrat" panose="02000505000000020004" pitchFamily="2" charset="0"/>
              </a:rPr>
              <a:t>A final de 2021, se ha trabajado en un estudio para conocer la experiencia cliente en el sector de librerías, para ello se ha creado un cuestionario donde recoge los protocolos esenciales para dar un buen servicio al cliente.</a:t>
            </a:r>
          </a:p>
          <a:p>
            <a:endParaRPr lang="es-ES" sz="1200" dirty="0">
              <a:latin typeface="Montserrat" panose="02000505000000020004" pitchFamily="2" charset="0"/>
            </a:endParaRPr>
          </a:p>
          <a:p>
            <a:r>
              <a:rPr lang="es-ES" sz="1200" dirty="0">
                <a:latin typeface="Montserrat" panose="02000505000000020004" pitchFamily="2" charset="0"/>
              </a:rPr>
              <a:t>La metodología utilizada, ha sido el mystery shopping, cuya frecuencia fue de dos olas de visitas misteriosas en una muestra 25 librerías. </a:t>
            </a:r>
          </a:p>
          <a:p>
            <a:endParaRPr lang="es-ES" sz="1200" dirty="0">
              <a:latin typeface="Montserrat" panose="02000505000000020004" pitchFamily="2" charset="0"/>
            </a:endParaRPr>
          </a:p>
          <a:p>
            <a:r>
              <a:rPr lang="es-ES" sz="1200" dirty="0">
                <a:latin typeface="Montserrat" panose="02000505000000020004" pitchFamily="2" charset="0"/>
              </a:rPr>
              <a:t>Una ola en período de navidades y otra en  la segunda semana de enero. El motivo de estas dos olas es obtener dos momentos diferentes de la experiencia cliente, uno en período de mucha  afluencia como son las fechas previas a las navidades y otro en período de baja afluencia.</a:t>
            </a:r>
          </a:p>
          <a:p>
            <a:endParaRPr lang="es-ES" sz="1200" dirty="0">
              <a:latin typeface="Montserrat" panose="02000505000000020004" pitchFamily="2" charset="0"/>
            </a:endParaRPr>
          </a:p>
          <a:p>
            <a:r>
              <a:rPr lang="es-ES" sz="1200" dirty="0">
                <a:latin typeface="Montserrat" panose="02000505000000020004" pitchFamily="2" charset="0"/>
              </a:rPr>
              <a:t>Dentro de esos dos momentos, se podrá ver los puntos fuertes y puntos “de mejora”, o posiblemente puntos que no están homogenizados por la tipología de cada librería.</a:t>
            </a:r>
          </a:p>
          <a:p>
            <a:endParaRPr lang="es-ES" sz="1200" dirty="0">
              <a:latin typeface="Montserrat" panose="02000505000000020004" pitchFamily="2" charset="0"/>
            </a:endParaRPr>
          </a:p>
          <a:p>
            <a:endParaRPr lang="es-ES" sz="1200" dirty="0">
              <a:latin typeface="Montserrat" panose="02000505000000020004" pitchFamily="2" charset="0"/>
            </a:endParaRPr>
          </a:p>
          <a:p>
            <a:r>
              <a:rPr lang="es-ES" sz="1200" dirty="0">
                <a:latin typeface="Montserrat" panose="02000505000000020004" pitchFamily="2" charset="0"/>
              </a:rPr>
              <a:t> </a:t>
            </a:r>
          </a:p>
        </p:txBody>
      </p:sp>
      <p:sp>
        <p:nvSpPr>
          <p:cNvPr id="4" name="Marcador de número de diapositiva 3">
            <a:extLst>
              <a:ext uri="{FF2B5EF4-FFF2-40B4-BE49-F238E27FC236}">
                <a16:creationId xmlns:a16="http://schemas.microsoft.com/office/drawing/2014/main" id="{DCFCAACB-6154-4D36-9414-7CC6EA323530}"/>
              </a:ext>
            </a:extLst>
          </p:cNvPr>
          <p:cNvSpPr>
            <a:spLocks noGrp="1"/>
          </p:cNvSpPr>
          <p:nvPr>
            <p:ph type="sldNum" idx="12"/>
          </p:nvPr>
        </p:nvSpPr>
        <p:spPr/>
        <p:txBody>
          <a:bodyPr/>
          <a:lstStyle/>
          <a:p>
            <a:fld id="{00000000-1234-1234-1234-123412341234}" type="slidenum">
              <a:rPr lang="fr-FR" smtClean="0"/>
              <a:pPr/>
              <a:t>3</a:t>
            </a:fld>
            <a:endParaRPr lang="fr-FR" dirty="0"/>
          </a:p>
        </p:txBody>
      </p:sp>
    </p:spTree>
    <p:extLst>
      <p:ext uri="{BB962C8B-B14F-4D97-AF65-F5344CB8AC3E}">
        <p14:creationId xmlns:p14="http://schemas.microsoft.com/office/powerpoint/2010/main" val="3702726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E4FC1D97-9B7F-481E-88F6-C33479C878D5}"/>
              </a:ext>
            </a:extLst>
          </p:cNvPr>
          <p:cNvSpPr>
            <a:spLocks noGrp="1"/>
          </p:cNvSpPr>
          <p:nvPr>
            <p:ph type="body" sz="quarter" idx="13"/>
          </p:nvPr>
        </p:nvSpPr>
        <p:spPr>
          <a:xfrm>
            <a:off x="107950" y="122138"/>
            <a:ext cx="8928100" cy="433388"/>
          </a:xfrm>
        </p:spPr>
        <p:txBody>
          <a:bodyPr/>
          <a:lstStyle/>
          <a:p>
            <a:r>
              <a:rPr lang="es-ES" dirty="0"/>
              <a:t>NPS por librería</a:t>
            </a:r>
            <a:endParaRPr lang="fr-FR" dirty="0"/>
          </a:p>
        </p:txBody>
      </p:sp>
      <p:graphicFrame>
        <p:nvGraphicFramePr>
          <p:cNvPr id="25" name="Graphique 15">
            <a:extLst>
              <a:ext uri="{FF2B5EF4-FFF2-40B4-BE49-F238E27FC236}">
                <a16:creationId xmlns:a16="http://schemas.microsoft.com/office/drawing/2014/main" id="{E4A55F04-2B16-40DB-AA3D-22393C588537}"/>
              </a:ext>
            </a:extLst>
          </p:cNvPr>
          <p:cNvGraphicFramePr/>
          <p:nvPr>
            <p:extLst>
              <p:ext uri="{D42A27DB-BD31-4B8C-83A1-F6EECF244321}">
                <p14:modId xmlns:p14="http://schemas.microsoft.com/office/powerpoint/2010/main" val="4232341402"/>
              </p:ext>
            </p:extLst>
          </p:nvPr>
        </p:nvGraphicFramePr>
        <p:xfrm>
          <a:off x="877922" y="880620"/>
          <a:ext cx="5544616" cy="3959625"/>
        </p:xfrm>
        <a:graphic>
          <a:graphicData uri="http://schemas.openxmlformats.org/drawingml/2006/chart">
            <c:chart xmlns:c="http://schemas.openxmlformats.org/drawingml/2006/chart" xmlns:r="http://schemas.openxmlformats.org/officeDocument/2006/relationships" r:id="rId3"/>
          </a:graphicData>
        </a:graphic>
      </p:graphicFrame>
      <p:sp>
        <p:nvSpPr>
          <p:cNvPr id="34" name="CuadroTexto 33">
            <a:extLst>
              <a:ext uri="{FF2B5EF4-FFF2-40B4-BE49-F238E27FC236}">
                <a16:creationId xmlns:a16="http://schemas.microsoft.com/office/drawing/2014/main" id="{75315237-99BC-44E4-A794-E0925258671F}"/>
              </a:ext>
            </a:extLst>
          </p:cNvPr>
          <p:cNvSpPr txBox="1"/>
          <p:nvPr/>
        </p:nvSpPr>
        <p:spPr>
          <a:xfrm>
            <a:off x="6820238" y="3580512"/>
            <a:ext cx="486678" cy="246221"/>
          </a:xfrm>
          <a:prstGeom prst="rect">
            <a:avLst/>
          </a:prstGeom>
          <a:noFill/>
        </p:spPr>
        <p:txBody>
          <a:bodyPr wrap="square" rtlCol="0">
            <a:spAutoFit/>
          </a:bodyPr>
          <a:lstStyle/>
          <a:p>
            <a:r>
              <a:rPr lang="es-ES" sz="1000" dirty="0">
                <a:latin typeface="Montserrat" panose="02000505000000020004" pitchFamily="2" charset="0"/>
              </a:rPr>
              <a:t>0</a:t>
            </a:r>
          </a:p>
        </p:txBody>
      </p:sp>
      <p:sp>
        <p:nvSpPr>
          <p:cNvPr id="13" name="CuadroTexto 12">
            <a:extLst>
              <a:ext uri="{FF2B5EF4-FFF2-40B4-BE49-F238E27FC236}">
                <a16:creationId xmlns:a16="http://schemas.microsoft.com/office/drawing/2014/main" id="{066CB1CC-4BFE-4766-8D91-C36ED0994001}"/>
              </a:ext>
            </a:extLst>
          </p:cNvPr>
          <p:cNvSpPr txBox="1"/>
          <p:nvPr/>
        </p:nvSpPr>
        <p:spPr>
          <a:xfrm>
            <a:off x="6626960" y="1147497"/>
            <a:ext cx="474810" cy="246221"/>
          </a:xfrm>
          <a:prstGeom prst="rect">
            <a:avLst/>
          </a:prstGeom>
          <a:noFill/>
        </p:spPr>
        <p:txBody>
          <a:bodyPr wrap="none" rtlCol="0">
            <a:spAutoFit/>
          </a:bodyPr>
          <a:lstStyle/>
          <a:p>
            <a:r>
              <a:rPr lang="es-ES" sz="1000" dirty="0">
                <a:latin typeface="Montserrat" panose="02000505000000020004" pitchFamily="2" charset="0"/>
              </a:rPr>
              <a:t>-100</a:t>
            </a:r>
          </a:p>
        </p:txBody>
      </p:sp>
      <p:sp>
        <p:nvSpPr>
          <p:cNvPr id="4" name="Marcador de número de diapositiva 3">
            <a:extLst>
              <a:ext uri="{FF2B5EF4-FFF2-40B4-BE49-F238E27FC236}">
                <a16:creationId xmlns:a16="http://schemas.microsoft.com/office/drawing/2014/main" id="{4A47DCC2-1057-4021-90EB-E4B47F795ABF}"/>
              </a:ext>
            </a:extLst>
          </p:cNvPr>
          <p:cNvSpPr>
            <a:spLocks noGrp="1"/>
          </p:cNvSpPr>
          <p:nvPr>
            <p:ph type="sldNum" idx="12"/>
          </p:nvPr>
        </p:nvSpPr>
        <p:spPr/>
        <p:txBody>
          <a:bodyPr/>
          <a:lstStyle/>
          <a:p>
            <a:fld id="{00000000-1234-1234-1234-123412341234}" type="slidenum">
              <a:rPr lang="fr-FR" smtClean="0"/>
              <a:pPr/>
              <a:t>30</a:t>
            </a:fld>
            <a:endParaRPr lang="fr-FR" dirty="0"/>
          </a:p>
        </p:txBody>
      </p:sp>
      <p:sp>
        <p:nvSpPr>
          <p:cNvPr id="15" name="ZoneTexte 3">
            <a:extLst>
              <a:ext uri="{FF2B5EF4-FFF2-40B4-BE49-F238E27FC236}">
                <a16:creationId xmlns:a16="http://schemas.microsoft.com/office/drawing/2014/main" id="{CDE861D2-2BB4-4AEE-B76F-5CFCAC99A7D6}"/>
              </a:ext>
            </a:extLst>
          </p:cNvPr>
          <p:cNvSpPr txBox="1">
            <a:spLocks noChangeArrowheads="1"/>
          </p:cNvSpPr>
          <p:nvPr/>
        </p:nvSpPr>
        <p:spPr bwMode="auto">
          <a:xfrm>
            <a:off x="77260" y="663205"/>
            <a:ext cx="740928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s-ES" altLang="es-ES" sz="1100" b="1" i="1" dirty="0">
                <a:solidFill>
                  <a:schemeClr val="bg1">
                    <a:lumMod val="50000"/>
                  </a:schemeClr>
                </a:solidFill>
                <a:latin typeface="Montserrat" panose="00000500000000000000" pitchFamily="2" charset="0"/>
                <a:cs typeface="Arial" charset="0"/>
              </a:rPr>
              <a:t>¿Del 0 al 10, ¿en qué medida recomendaría usted esta librería a su entorno familiar y amigos? </a:t>
            </a:r>
          </a:p>
        </p:txBody>
      </p:sp>
      <p:sp>
        <p:nvSpPr>
          <p:cNvPr id="16" name="Cerrar llave 15">
            <a:extLst>
              <a:ext uri="{FF2B5EF4-FFF2-40B4-BE49-F238E27FC236}">
                <a16:creationId xmlns:a16="http://schemas.microsoft.com/office/drawing/2014/main" id="{2AECD624-7F64-4E7F-B34A-FFAF28C8AF2E}"/>
              </a:ext>
            </a:extLst>
          </p:cNvPr>
          <p:cNvSpPr/>
          <p:nvPr/>
        </p:nvSpPr>
        <p:spPr>
          <a:xfrm>
            <a:off x="6372200" y="1516786"/>
            <a:ext cx="288032" cy="1054964"/>
          </a:xfrm>
          <a:prstGeom prst="rightBrace">
            <a:avLst>
              <a:gd name="adj1" fmla="val 29763"/>
              <a:gd name="adj2" fmla="val 482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18" name="CuadroTexto 17">
            <a:extLst>
              <a:ext uri="{FF2B5EF4-FFF2-40B4-BE49-F238E27FC236}">
                <a16:creationId xmlns:a16="http://schemas.microsoft.com/office/drawing/2014/main" id="{25200492-022F-4CC8-81D9-C01F30F19959}"/>
              </a:ext>
            </a:extLst>
          </p:cNvPr>
          <p:cNvSpPr txBox="1"/>
          <p:nvPr/>
        </p:nvSpPr>
        <p:spPr>
          <a:xfrm>
            <a:off x="6689478" y="1906013"/>
            <a:ext cx="412292" cy="246221"/>
          </a:xfrm>
          <a:prstGeom prst="rect">
            <a:avLst/>
          </a:prstGeom>
          <a:noFill/>
        </p:spPr>
        <p:txBody>
          <a:bodyPr wrap="none" rtlCol="0">
            <a:spAutoFit/>
          </a:bodyPr>
          <a:lstStyle/>
          <a:p>
            <a:r>
              <a:rPr lang="es-ES" sz="1000" dirty="0">
                <a:latin typeface="Montserrat" panose="02000505000000020004" pitchFamily="2" charset="0"/>
              </a:rPr>
              <a:t>-50</a:t>
            </a:r>
          </a:p>
        </p:txBody>
      </p:sp>
      <p:sp>
        <p:nvSpPr>
          <p:cNvPr id="19" name="Cerrar llave 18">
            <a:extLst>
              <a:ext uri="{FF2B5EF4-FFF2-40B4-BE49-F238E27FC236}">
                <a16:creationId xmlns:a16="http://schemas.microsoft.com/office/drawing/2014/main" id="{37BA0658-F230-4D93-89A2-25978E133F84}"/>
              </a:ext>
            </a:extLst>
          </p:cNvPr>
          <p:cNvSpPr/>
          <p:nvPr/>
        </p:nvSpPr>
        <p:spPr>
          <a:xfrm>
            <a:off x="6422538" y="2860432"/>
            <a:ext cx="288032" cy="1670992"/>
          </a:xfrm>
          <a:prstGeom prst="rightBrace">
            <a:avLst>
              <a:gd name="adj1" fmla="val 29763"/>
              <a:gd name="adj2" fmla="val 4829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Tree>
    <p:extLst>
      <p:ext uri="{BB962C8B-B14F-4D97-AF65-F5344CB8AC3E}">
        <p14:creationId xmlns:p14="http://schemas.microsoft.com/office/powerpoint/2010/main" val="85319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D9C8115-3166-4E6E-82AF-B101A013085E}"/>
              </a:ext>
            </a:extLst>
          </p:cNvPr>
          <p:cNvSpPr>
            <a:spLocks noGrp="1"/>
          </p:cNvSpPr>
          <p:nvPr>
            <p:ph type="body" sz="quarter" idx="13"/>
          </p:nvPr>
        </p:nvSpPr>
        <p:spPr/>
        <p:txBody>
          <a:bodyPr/>
          <a:lstStyle/>
          <a:p>
            <a:r>
              <a:rPr lang="es-ES" dirty="0"/>
              <a:t>Impacto en la recomendación del cliente</a:t>
            </a:r>
          </a:p>
        </p:txBody>
      </p:sp>
      <p:sp>
        <p:nvSpPr>
          <p:cNvPr id="4" name="Marcador de número de diapositiva 3">
            <a:extLst>
              <a:ext uri="{FF2B5EF4-FFF2-40B4-BE49-F238E27FC236}">
                <a16:creationId xmlns:a16="http://schemas.microsoft.com/office/drawing/2014/main" id="{B971D942-14F6-4F04-BC90-58F7A1F06C43}"/>
              </a:ext>
            </a:extLst>
          </p:cNvPr>
          <p:cNvSpPr>
            <a:spLocks noGrp="1"/>
          </p:cNvSpPr>
          <p:nvPr>
            <p:ph type="sldNum" idx="12"/>
          </p:nvPr>
        </p:nvSpPr>
        <p:spPr/>
        <p:txBody>
          <a:bodyPr/>
          <a:lstStyle/>
          <a:p>
            <a:fld id="{00000000-1234-1234-1234-123412341234}" type="slidenum">
              <a:rPr lang="fr-FR" smtClean="0"/>
              <a:pPr/>
              <a:t>31</a:t>
            </a:fld>
            <a:endParaRPr lang="fr-FR" dirty="0"/>
          </a:p>
        </p:txBody>
      </p:sp>
      <p:graphicFrame>
        <p:nvGraphicFramePr>
          <p:cNvPr id="17" name="Gráfico 16">
            <a:extLst>
              <a:ext uri="{FF2B5EF4-FFF2-40B4-BE49-F238E27FC236}">
                <a16:creationId xmlns:a16="http://schemas.microsoft.com/office/drawing/2014/main" id="{0BCA96A5-A134-4FEC-91B0-5D8B2C28D2A4}"/>
              </a:ext>
            </a:extLst>
          </p:cNvPr>
          <p:cNvGraphicFramePr/>
          <p:nvPr>
            <p:extLst>
              <p:ext uri="{D42A27DB-BD31-4B8C-83A1-F6EECF244321}">
                <p14:modId xmlns:p14="http://schemas.microsoft.com/office/powerpoint/2010/main" val="2980931527"/>
              </p:ext>
            </p:extLst>
          </p:nvPr>
        </p:nvGraphicFramePr>
        <p:xfrm>
          <a:off x="1547664" y="971605"/>
          <a:ext cx="6096000" cy="3199904"/>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Conector recto 17">
            <a:extLst>
              <a:ext uri="{FF2B5EF4-FFF2-40B4-BE49-F238E27FC236}">
                <a16:creationId xmlns:a16="http://schemas.microsoft.com/office/drawing/2014/main" id="{051DE471-3734-4E29-BAEE-5B00B1E7DDC7}"/>
              </a:ext>
            </a:extLst>
          </p:cNvPr>
          <p:cNvCxnSpPr>
            <a:cxnSpLocks/>
          </p:cNvCxnSpPr>
          <p:nvPr/>
        </p:nvCxnSpPr>
        <p:spPr>
          <a:xfrm>
            <a:off x="4499992" y="899597"/>
            <a:ext cx="0" cy="3024336"/>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31C5BC94-9FD9-4511-A5CA-5F309B08B55D}"/>
              </a:ext>
            </a:extLst>
          </p:cNvPr>
          <p:cNvCxnSpPr>
            <a:cxnSpLocks/>
          </p:cNvCxnSpPr>
          <p:nvPr/>
        </p:nvCxnSpPr>
        <p:spPr>
          <a:xfrm flipH="1">
            <a:off x="1907704" y="2511686"/>
            <a:ext cx="5400600" cy="0"/>
          </a:xfrm>
          <a:prstGeom prst="line">
            <a:avLst/>
          </a:prstGeom>
          <a:ln w="12700"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ZoneTexte 3">
            <a:extLst>
              <a:ext uri="{FF2B5EF4-FFF2-40B4-BE49-F238E27FC236}">
                <a16:creationId xmlns:a16="http://schemas.microsoft.com/office/drawing/2014/main" id="{75F74906-005F-4EA8-8253-A778706C9829}"/>
              </a:ext>
            </a:extLst>
          </p:cNvPr>
          <p:cNvSpPr txBox="1">
            <a:spLocks noChangeArrowheads="1"/>
          </p:cNvSpPr>
          <p:nvPr/>
        </p:nvSpPr>
        <p:spPr bwMode="auto">
          <a:xfrm>
            <a:off x="1907704" y="755582"/>
            <a:ext cx="1224136" cy="400110"/>
          </a:xfrm>
          <a:prstGeom prst="rect">
            <a:avLst/>
          </a:prstGeom>
          <a:solidFill>
            <a:schemeClr val="accent3">
              <a:lumMod val="20000"/>
              <a:lumOff val="80000"/>
            </a:schemeClr>
          </a:solidFill>
          <a:ln>
            <a:noFill/>
          </a:ln>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s-ES" altLang="es-ES" sz="1000" b="1" i="1" dirty="0">
                <a:solidFill>
                  <a:srgbClr val="C3A269"/>
                </a:solidFill>
                <a:latin typeface="Montserrat" panose="00000500000000000000" pitchFamily="2" charset="0"/>
                <a:cs typeface="Arial" charset="0"/>
              </a:rPr>
              <a:t>Áreas  Críticas de mejora</a:t>
            </a:r>
          </a:p>
        </p:txBody>
      </p:sp>
      <p:sp>
        <p:nvSpPr>
          <p:cNvPr id="21" name="ZoneTexte 3">
            <a:extLst>
              <a:ext uri="{FF2B5EF4-FFF2-40B4-BE49-F238E27FC236}">
                <a16:creationId xmlns:a16="http://schemas.microsoft.com/office/drawing/2014/main" id="{6C1034E6-92DF-49C8-8D74-4987002A4CF8}"/>
              </a:ext>
            </a:extLst>
          </p:cNvPr>
          <p:cNvSpPr txBox="1">
            <a:spLocks noChangeArrowheads="1"/>
          </p:cNvSpPr>
          <p:nvPr/>
        </p:nvSpPr>
        <p:spPr bwMode="auto">
          <a:xfrm>
            <a:off x="6084167" y="699542"/>
            <a:ext cx="1296135" cy="400110"/>
          </a:xfrm>
          <a:prstGeom prst="rect">
            <a:avLst/>
          </a:prstGeom>
          <a:solidFill>
            <a:schemeClr val="accent3">
              <a:lumMod val="20000"/>
              <a:lumOff val="80000"/>
            </a:schemeClr>
          </a:solidFill>
          <a:ln>
            <a:noFill/>
          </a:ln>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s-ES" altLang="es-ES" sz="1000" b="1" i="1" dirty="0">
                <a:solidFill>
                  <a:srgbClr val="C3A269"/>
                </a:solidFill>
                <a:latin typeface="Montserrat" panose="00000500000000000000" pitchFamily="2" charset="0"/>
                <a:cs typeface="Arial" charset="0"/>
              </a:rPr>
              <a:t>Ventajas Diferenciadoras</a:t>
            </a:r>
          </a:p>
        </p:txBody>
      </p:sp>
      <p:sp>
        <p:nvSpPr>
          <p:cNvPr id="22" name="ZoneTexte 3">
            <a:extLst>
              <a:ext uri="{FF2B5EF4-FFF2-40B4-BE49-F238E27FC236}">
                <a16:creationId xmlns:a16="http://schemas.microsoft.com/office/drawing/2014/main" id="{DB10737E-A73A-45AC-AE78-374621CDBFDD}"/>
              </a:ext>
            </a:extLst>
          </p:cNvPr>
          <p:cNvSpPr txBox="1">
            <a:spLocks noChangeArrowheads="1"/>
          </p:cNvSpPr>
          <p:nvPr/>
        </p:nvSpPr>
        <p:spPr bwMode="auto">
          <a:xfrm>
            <a:off x="6104500" y="2510893"/>
            <a:ext cx="1224136" cy="400110"/>
          </a:xfrm>
          <a:prstGeom prst="rect">
            <a:avLst/>
          </a:prstGeom>
          <a:solidFill>
            <a:schemeClr val="accent3">
              <a:lumMod val="20000"/>
              <a:lumOff val="80000"/>
            </a:schemeClr>
          </a:solidFill>
          <a:ln>
            <a:noFill/>
          </a:ln>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s-ES" altLang="es-ES" sz="1000" b="1" i="1" dirty="0">
                <a:solidFill>
                  <a:srgbClr val="C3A269"/>
                </a:solidFill>
                <a:latin typeface="Montserrat" panose="00000500000000000000" pitchFamily="2" charset="0"/>
                <a:cs typeface="Arial" charset="0"/>
              </a:rPr>
              <a:t>Puntos Fuertes</a:t>
            </a:r>
          </a:p>
          <a:p>
            <a:pPr algn="ctr" eaLnBrk="1" hangingPunct="1"/>
            <a:r>
              <a:rPr lang="es-ES" altLang="es-ES" sz="1000" b="1" i="1" dirty="0">
                <a:solidFill>
                  <a:srgbClr val="C3A269"/>
                </a:solidFill>
                <a:latin typeface="Montserrat" panose="00000500000000000000" pitchFamily="2" charset="0"/>
                <a:cs typeface="Arial" charset="0"/>
              </a:rPr>
              <a:t>Poco valorados</a:t>
            </a:r>
          </a:p>
        </p:txBody>
      </p:sp>
      <p:sp>
        <p:nvSpPr>
          <p:cNvPr id="23" name="ZoneTexte 3">
            <a:extLst>
              <a:ext uri="{FF2B5EF4-FFF2-40B4-BE49-F238E27FC236}">
                <a16:creationId xmlns:a16="http://schemas.microsoft.com/office/drawing/2014/main" id="{828E4577-C6F9-4BC3-83F1-CFAEC676B304}"/>
              </a:ext>
            </a:extLst>
          </p:cNvPr>
          <p:cNvSpPr txBox="1">
            <a:spLocks noChangeArrowheads="1"/>
          </p:cNvSpPr>
          <p:nvPr/>
        </p:nvSpPr>
        <p:spPr bwMode="auto">
          <a:xfrm>
            <a:off x="1980054" y="2510893"/>
            <a:ext cx="1512163" cy="400110"/>
          </a:xfrm>
          <a:prstGeom prst="rect">
            <a:avLst/>
          </a:prstGeom>
          <a:solidFill>
            <a:schemeClr val="accent3">
              <a:lumMod val="20000"/>
              <a:lumOff val="80000"/>
            </a:schemeClr>
          </a:solidFill>
          <a:ln>
            <a:noFill/>
          </a:ln>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s-ES" altLang="es-ES" sz="1000" b="1" i="1" dirty="0">
                <a:solidFill>
                  <a:srgbClr val="C3A269"/>
                </a:solidFill>
                <a:latin typeface="Montserrat" panose="00000500000000000000" pitchFamily="2" charset="0"/>
                <a:cs typeface="Arial" charset="0"/>
              </a:rPr>
              <a:t>Áreas de Mejora Poco Críticas</a:t>
            </a:r>
          </a:p>
        </p:txBody>
      </p:sp>
      <p:sp>
        <p:nvSpPr>
          <p:cNvPr id="24" name="CuadroTexto 23">
            <a:extLst>
              <a:ext uri="{FF2B5EF4-FFF2-40B4-BE49-F238E27FC236}">
                <a16:creationId xmlns:a16="http://schemas.microsoft.com/office/drawing/2014/main" id="{51DE0F87-8FAA-4458-80DA-D39C3A7010E0}"/>
              </a:ext>
            </a:extLst>
          </p:cNvPr>
          <p:cNvSpPr txBox="1"/>
          <p:nvPr/>
        </p:nvSpPr>
        <p:spPr>
          <a:xfrm rot="16200000">
            <a:off x="-390053" y="2554321"/>
            <a:ext cx="3204723" cy="215444"/>
          </a:xfrm>
          <a:prstGeom prst="rect">
            <a:avLst/>
          </a:prstGeom>
          <a:noFill/>
        </p:spPr>
        <p:txBody>
          <a:bodyPr wrap="none" rtlCol="0">
            <a:spAutoFit/>
          </a:bodyPr>
          <a:lstStyle/>
          <a:p>
            <a:r>
              <a:rPr lang="es-ES" sz="800" dirty="0">
                <a:latin typeface="Montserrat" panose="02000505000000020004" pitchFamily="2" charset="0"/>
              </a:rPr>
              <a:t>Impacto en la recomendación (coeficiente de correlación)</a:t>
            </a:r>
          </a:p>
        </p:txBody>
      </p:sp>
      <p:cxnSp>
        <p:nvCxnSpPr>
          <p:cNvPr id="25" name="Conector recto de flecha 24">
            <a:extLst>
              <a:ext uri="{FF2B5EF4-FFF2-40B4-BE49-F238E27FC236}">
                <a16:creationId xmlns:a16="http://schemas.microsoft.com/office/drawing/2014/main" id="{346E14E6-142E-4C43-8ADE-6BC184148E1D}"/>
              </a:ext>
            </a:extLst>
          </p:cNvPr>
          <p:cNvCxnSpPr>
            <a:cxnSpLocks/>
          </p:cNvCxnSpPr>
          <p:nvPr/>
        </p:nvCxnSpPr>
        <p:spPr>
          <a:xfrm rot="16200000">
            <a:off x="-78324" y="2646682"/>
            <a:ext cx="28803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C52789FA-B850-4E71-91C0-2D282C551927}"/>
              </a:ext>
            </a:extLst>
          </p:cNvPr>
          <p:cNvSpPr txBox="1"/>
          <p:nvPr/>
        </p:nvSpPr>
        <p:spPr>
          <a:xfrm>
            <a:off x="3492217" y="4226279"/>
            <a:ext cx="1734770" cy="215444"/>
          </a:xfrm>
          <a:prstGeom prst="rect">
            <a:avLst/>
          </a:prstGeom>
          <a:noFill/>
        </p:spPr>
        <p:txBody>
          <a:bodyPr wrap="none" rtlCol="0">
            <a:spAutoFit/>
          </a:bodyPr>
          <a:lstStyle/>
          <a:p>
            <a:r>
              <a:rPr lang="es-ES" sz="800" dirty="0">
                <a:latin typeface="Montserrat" panose="02000505000000020004" pitchFamily="2" charset="0"/>
              </a:rPr>
              <a:t>Resultados etapas de la visita</a:t>
            </a:r>
          </a:p>
        </p:txBody>
      </p:sp>
      <p:cxnSp>
        <p:nvCxnSpPr>
          <p:cNvPr id="27" name="Conector recto de flecha 26">
            <a:extLst>
              <a:ext uri="{FF2B5EF4-FFF2-40B4-BE49-F238E27FC236}">
                <a16:creationId xmlns:a16="http://schemas.microsoft.com/office/drawing/2014/main" id="{2D8CC5B6-C5B5-4719-9DED-59294887930E}"/>
              </a:ext>
            </a:extLst>
          </p:cNvPr>
          <p:cNvCxnSpPr/>
          <p:nvPr/>
        </p:nvCxnSpPr>
        <p:spPr>
          <a:xfrm>
            <a:off x="3131840" y="4211965"/>
            <a:ext cx="28803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24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23 Gráfico">
            <a:extLst>
              <a:ext uri="{FF2B5EF4-FFF2-40B4-BE49-F238E27FC236}">
                <a16:creationId xmlns:a16="http://schemas.microsoft.com/office/drawing/2014/main" id="{53EC7210-2CEC-446F-B18B-72DF787E0074}"/>
              </a:ext>
            </a:extLst>
          </p:cNvPr>
          <p:cNvGraphicFramePr/>
          <p:nvPr>
            <p:extLst>
              <p:ext uri="{D42A27DB-BD31-4B8C-83A1-F6EECF244321}">
                <p14:modId xmlns:p14="http://schemas.microsoft.com/office/powerpoint/2010/main" val="3365974435"/>
              </p:ext>
            </p:extLst>
          </p:nvPr>
        </p:nvGraphicFramePr>
        <p:xfrm>
          <a:off x="5271194" y="1141529"/>
          <a:ext cx="4076536" cy="2879436"/>
        </p:xfrm>
        <a:graphic>
          <a:graphicData uri="http://schemas.openxmlformats.org/drawingml/2006/chart">
            <c:chart xmlns:c="http://schemas.openxmlformats.org/drawingml/2006/chart" xmlns:r="http://schemas.openxmlformats.org/officeDocument/2006/relationships" r:id="rId3"/>
          </a:graphicData>
        </a:graphic>
      </p:graphicFrame>
      <p:sp>
        <p:nvSpPr>
          <p:cNvPr id="2" name="Marcador de texto 1">
            <a:extLst>
              <a:ext uri="{FF2B5EF4-FFF2-40B4-BE49-F238E27FC236}">
                <a16:creationId xmlns:a16="http://schemas.microsoft.com/office/drawing/2014/main" id="{D5512D5D-2A01-4FAE-9172-237F966DCF0E}"/>
              </a:ext>
            </a:extLst>
          </p:cNvPr>
          <p:cNvSpPr>
            <a:spLocks noGrp="1"/>
          </p:cNvSpPr>
          <p:nvPr>
            <p:ph type="body" sz="quarter" idx="13"/>
          </p:nvPr>
        </p:nvSpPr>
        <p:spPr/>
        <p:txBody>
          <a:bodyPr/>
          <a:lstStyle/>
          <a:p>
            <a:r>
              <a:rPr lang="es-ES" dirty="0"/>
              <a:t>Voz del cliente</a:t>
            </a:r>
          </a:p>
        </p:txBody>
      </p:sp>
      <p:sp>
        <p:nvSpPr>
          <p:cNvPr id="3" name="CuadroTexto 2">
            <a:extLst>
              <a:ext uri="{FF2B5EF4-FFF2-40B4-BE49-F238E27FC236}">
                <a16:creationId xmlns:a16="http://schemas.microsoft.com/office/drawing/2014/main" id="{8B639514-FC49-490F-85EA-8A2AC3DC936B}"/>
              </a:ext>
            </a:extLst>
          </p:cNvPr>
          <p:cNvSpPr txBox="1"/>
          <p:nvPr/>
        </p:nvSpPr>
        <p:spPr>
          <a:xfrm>
            <a:off x="179512" y="699542"/>
            <a:ext cx="5616624" cy="276999"/>
          </a:xfrm>
          <a:prstGeom prst="rect">
            <a:avLst/>
          </a:prstGeom>
          <a:noFill/>
        </p:spPr>
        <p:txBody>
          <a:bodyPr wrap="square">
            <a:spAutoFit/>
          </a:bodyPr>
          <a:lstStyle/>
          <a:p>
            <a:r>
              <a:rPr lang="es-ES" sz="1200" dirty="0">
                <a:latin typeface="Montserrat" panose="02000505000000020004" pitchFamily="2" charset="0"/>
              </a:rPr>
              <a:t>¿Por qué recomendaría esta librería?</a:t>
            </a:r>
          </a:p>
        </p:txBody>
      </p:sp>
      <p:pic>
        <p:nvPicPr>
          <p:cNvPr id="5" name="Imagen 4">
            <a:extLst>
              <a:ext uri="{FF2B5EF4-FFF2-40B4-BE49-F238E27FC236}">
                <a16:creationId xmlns:a16="http://schemas.microsoft.com/office/drawing/2014/main" id="{08F126B4-CC33-48FA-A107-45C1A62E7045}"/>
              </a:ext>
            </a:extLst>
          </p:cNvPr>
          <p:cNvPicPr>
            <a:picLocks noChangeAspect="1"/>
          </p:cNvPicPr>
          <p:nvPr/>
        </p:nvPicPr>
        <p:blipFill>
          <a:blip r:embed="rId4"/>
          <a:stretch>
            <a:fillRect/>
          </a:stretch>
        </p:blipFill>
        <p:spPr>
          <a:xfrm>
            <a:off x="5580112" y="199010"/>
            <a:ext cx="632959" cy="1001063"/>
          </a:xfrm>
          <a:prstGeom prst="rect">
            <a:avLst/>
          </a:prstGeom>
        </p:spPr>
      </p:pic>
      <p:sp>
        <p:nvSpPr>
          <p:cNvPr id="7" name="ZoneTexte 17">
            <a:extLst>
              <a:ext uri="{FF2B5EF4-FFF2-40B4-BE49-F238E27FC236}">
                <a16:creationId xmlns:a16="http://schemas.microsoft.com/office/drawing/2014/main" id="{84921DBA-CB31-49CA-A365-EEB31D1E4F8C}"/>
              </a:ext>
            </a:extLst>
          </p:cNvPr>
          <p:cNvSpPr txBox="1"/>
          <p:nvPr/>
        </p:nvSpPr>
        <p:spPr>
          <a:xfrm>
            <a:off x="50463" y="1268747"/>
            <a:ext cx="2592288" cy="1615827"/>
          </a:xfrm>
          <a:prstGeom prst="rect">
            <a:avLst/>
          </a:prstGeom>
          <a:noFill/>
          <a:ln>
            <a:solidFill>
              <a:srgbClr val="339933"/>
            </a:solidFill>
            <a:prstDash val="sysDot"/>
          </a:ln>
        </p:spPr>
        <p:txBody>
          <a:bodyPr wrap="square" rtlCol="0">
            <a:spAutoFit/>
          </a:bodyPr>
          <a:lstStyle/>
          <a:p>
            <a:pPr algn="just"/>
            <a:r>
              <a:rPr lang="es-ES" sz="900" i="1" dirty="0">
                <a:latin typeface="Montserrat" panose="00000500000000000000" pitchFamily="2" charset="0"/>
              </a:rPr>
              <a:t>“La atención en la tienda fue excelente, me recomendó títulos en base a las necesidades que indiqué y argumentando sobre cada uno de ellos. A la hora de la devolución, no estaba clara la política ya que en el ticket y en caja indicaba que no se devolvía el dinero de libros de texto pero no decía nada de otros libros. Me ofreció hacerme ficha de cliente, pero cuando me dio el vale por la devolución”. </a:t>
            </a:r>
            <a:endParaRPr lang="fr-FR" sz="900" dirty="0">
              <a:latin typeface="Montserrat" panose="00000500000000000000" pitchFamily="2" charset="0"/>
            </a:endParaRPr>
          </a:p>
        </p:txBody>
      </p:sp>
      <p:pic>
        <p:nvPicPr>
          <p:cNvPr id="8" name="19 Imagen" descr="guillemetvert.png">
            <a:extLst>
              <a:ext uri="{FF2B5EF4-FFF2-40B4-BE49-F238E27FC236}">
                <a16:creationId xmlns:a16="http://schemas.microsoft.com/office/drawing/2014/main" id="{ED7EE209-07F1-4298-9B15-ED32E91281B4}"/>
              </a:ext>
            </a:extLst>
          </p:cNvPr>
          <p:cNvPicPr>
            <a:picLocks noChangeAspect="1"/>
          </p:cNvPicPr>
          <p:nvPr/>
        </p:nvPicPr>
        <p:blipFill>
          <a:blip r:embed="rId5" cstate="print"/>
          <a:stretch>
            <a:fillRect/>
          </a:stretch>
        </p:blipFill>
        <p:spPr>
          <a:xfrm rot="12331433">
            <a:off x="2523890" y="1218240"/>
            <a:ext cx="199306" cy="157892"/>
          </a:xfrm>
          <a:prstGeom prst="rect">
            <a:avLst/>
          </a:prstGeom>
          <a:ln>
            <a:noFill/>
          </a:ln>
        </p:spPr>
      </p:pic>
      <p:pic>
        <p:nvPicPr>
          <p:cNvPr id="10" name="19 Imagen" descr="guillemetvert.png">
            <a:extLst>
              <a:ext uri="{FF2B5EF4-FFF2-40B4-BE49-F238E27FC236}">
                <a16:creationId xmlns:a16="http://schemas.microsoft.com/office/drawing/2014/main" id="{136CB05F-679A-410C-B6DB-FB33F5F502E9}"/>
              </a:ext>
            </a:extLst>
          </p:cNvPr>
          <p:cNvPicPr>
            <a:picLocks noChangeAspect="1"/>
          </p:cNvPicPr>
          <p:nvPr/>
        </p:nvPicPr>
        <p:blipFill>
          <a:blip r:embed="rId5" cstate="print"/>
          <a:stretch>
            <a:fillRect/>
          </a:stretch>
        </p:blipFill>
        <p:spPr>
          <a:xfrm rot="12331433">
            <a:off x="4780450" y="2964814"/>
            <a:ext cx="199306" cy="157892"/>
          </a:xfrm>
          <a:prstGeom prst="rect">
            <a:avLst/>
          </a:prstGeom>
          <a:ln>
            <a:noFill/>
          </a:ln>
        </p:spPr>
      </p:pic>
      <p:sp>
        <p:nvSpPr>
          <p:cNvPr id="11" name="ZoneTexte 17">
            <a:extLst>
              <a:ext uri="{FF2B5EF4-FFF2-40B4-BE49-F238E27FC236}">
                <a16:creationId xmlns:a16="http://schemas.microsoft.com/office/drawing/2014/main" id="{DDE3C646-88C6-47FB-AE2F-68C761EF03F3}"/>
              </a:ext>
            </a:extLst>
          </p:cNvPr>
          <p:cNvSpPr txBox="1"/>
          <p:nvPr/>
        </p:nvSpPr>
        <p:spPr>
          <a:xfrm>
            <a:off x="2719863" y="1268747"/>
            <a:ext cx="2592288" cy="1338828"/>
          </a:xfrm>
          <a:prstGeom prst="rect">
            <a:avLst/>
          </a:prstGeom>
          <a:noFill/>
          <a:ln>
            <a:solidFill>
              <a:srgbClr val="339933"/>
            </a:solidFill>
            <a:prstDash val="sysDot"/>
          </a:ln>
        </p:spPr>
        <p:txBody>
          <a:bodyPr wrap="square" rtlCol="0">
            <a:spAutoFit/>
          </a:bodyPr>
          <a:lstStyle/>
          <a:p>
            <a:pPr algn="just"/>
            <a:r>
              <a:rPr lang="es-ES" sz="900" i="1" dirty="0">
                <a:latin typeface="Montserrat" panose="00000500000000000000" pitchFamily="2" charset="0"/>
              </a:rPr>
              <a:t>“La atención por parte del vendedor fue excelente, ya que me recomendó varios libros explicándome con detalle las tramas de los mismos, si eran premios y hablándome sobre los autores y otras obras, para que pudiera elegir mejor. En cuanto a la devolución, fue en forma de vale aunque no se indicaba en ningún sitio que no se devolvía efectivo”. </a:t>
            </a:r>
            <a:endParaRPr lang="fr-FR" sz="900" dirty="0">
              <a:latin typeface="Montserrat" panose="00000500000000000000" pitchFamily="2" charset="0"/>
            </a:endParaRPr>
          </a:p>
        </p:txBody>
      </p:sp>
      <p:pic>
        <p:nvPicPr>
          <p:cNvPr id="12" name="19 Imagen" descr="guillemetvert.png">
            <a:extLst>
              <a:ext uri="{FF2B5EF4-FFF2-40B4-BE49-F238E27FC236}">
                <a16:creationId xmlns:a16="http://schemas.microsoft.com/office/drawing/2014/main" id="{C320E67A-97AD-41E9-8398-3B77F1680FD6}"/>
              </a:ext>
            </a:extLst>
          </p:cNvPr>
          <p:cNvPicPr>
            <a:picLocks noChangeAspect="1"/>
          </p:cNvPicPr>
          <p:nvPr/>
        </p:nvPicPr>
        <p:blipFill>
          <a:blip r:embed="rId5" cstate="print"/>
          <a:stretch>
            <a:fillRect/>
          </a:stretch>
        </p:blipFill>
        <p:spPr>
          <a:xfrm rot="12331433">
            <a:off x="5212498" y="1223054"/>
            <a:ext cx="199306" cy="157892"/>
          </a:xfrm>
          <a:prstGeom prst="rect">
            <a:avLst/>
          </a:prstGeom>
          <a:ln>
            <a:noFill/>
          </a:ln>
        </p:spPr>
      </p:pic>
      <p:sp>
        <p:nvSpPr>
          <p:cNvPr id="13" name="ZoneTexte 17">
            <a:extLst>
              <a:ext uri="{FF2B5EF4-FFF2-40B4-BE49-F238E27FC236}">
                <a16:creationId xmlns:a16="http://schemas.microsoft.com/office/drawing/2014/main" id="{BA9FD146-5582-45E7-9867-BB7514C16475}"/>
              </a:ext>
            </a:extLst>
          </p:cNvPr>
          <p:cNvSpPr txBox="1"/>
          <p:nvPr/>
        </p:nvSpPr>
        <p:spPr>
          <a:xfrm>
            <a:off x="327982" y="3004116"/>
            <a:ext cx="4559969" cy="1615827"/>
          </a:xfrm>
          <a:prstGeom prst="rect">
            <a:avLst/>
          </a:prstGeom>
          <a:noFill/>
          <a:ln>
            <a:solidFill>
              <a:srgbClr val="339933"/>
            </a:solidFill>
            <a:prstDash val="sysDot"/>
          </a:ln>
        </p:spPr>
        <p:txBody>
          <a:bodyPr wrap="square" rtlCol="0">
            <a:spAutoFit/>
          </a:bodyPr>
          <a:lstStyle/>
          <a:p>
            <a:pPr algn="just"/>
            <a:r>
              <a:rPr lang="es-ES" sz="900" i="1" dirty="0">
                <a:latin typeface="Montserrat" panose="00000500000000000000" pitchFamily="2" charset="0"/>
              </a:rPr>
              <a:t>“La atención por parte de los dos empleados ha sido inmejorable. Cuando he ido a comprar el libro, el empleado que me ha atendido me ha recomendado por lo menos 7 libros, explicándome los premios que se habían llevado unos y otros, dándome su punto de vista. Se notaba que sabía mucho del tema y que le gustaba su trabajo. De hecho me han dado ganas de comprarme el libro de verdad. Un empleado de 10. El empleado que me atendió en la devolución también fue muy amable, correcto, rápido y resolutivo. Mencionar que cuando he ido a devolverlo, el empleado que me atendió cuando he comprado el libro me ha visto y me ha preguntado: vaya, ¿ya lo tenía? (le dije que me llevaba el libro para un regalo),es decir, ha sido muy atento en todo momento”. </a:t>
            </a:r>
            <a:endParaRPr lang="fr-FR" sz="900" dirty="0">
              <a:latin typeface="Montserrat" panose="00000500000000000000" pitchFamily="2" charset="0"/>
            </a:endParaRPr>
          </a:p>
        </p:txBody>
      </p:sp>
      <p:sp>
        <p:nvSpPr>
          <p:cNvPr id="4" name="Marcador de número de diapositiva 3">
            <a:extLst>
              <a:ext uri="{FF2B5EF4-FFF2-40B4-BE49-F238E27FC236}">
                <a16:creationId xmlns:a16="http://schemas.microsoft.com/office/drawing/2014/main" id="{FE6028B7-D7A4-462C-B800-264ED316E7ED}"/>
              </a:ext>
            </a:extLst>
          </p:cNvPr>
          <p:cNvSpPr>
            <a:spLocks noGrp="1"/>
          </p:cNvSpPr>
          <p:nvPr>
            <p:ph type="sldNum" idx="12"/>
          </p:nvPr>
        </p:nvSpPr>
        <p:spPr/>
        <p:txBody>
          <a:bodyPr/>
          <a:lstStyle/>
          <a:p>
            <a:fld id="{00000000-1234-1234-1234-123412341234}" type="slidenum">
              <a:rPr lang="fr-FR" smtClean="0"/>
              <a:pPr/>
              <a:t>32</a:t>
            </a:fld>
            <a:endParaRPr lang="fr-FR" dirty="0"/>
          </a:p>
        </p:txBody>
      </p:sp>
      <p:sp>
        <p:nvSpPr>
          <p:cNvPr id="17" name="CuadroTexto 16">
            <a:extLst>
              <a:ext uri="{FF2B5EF4-FFF2-40B4-BE49-F238E27FC236}">
                <a16:creationId xmlns:a16="http://schemas.microsoft.com/office/drawing/2014/main" id="{D73D6E05-A3DE-4AF5-991B-3EAD9AF11D12}"/>
              </a:ext>
            </a:extLst>
          </p:cNvPr>
          <p:cNvSpPr txBox="1"/>
          <p:nvPr/>
        </p:nvSpPr>
        <p:spPr>
          <a:xfrm>
            <a:off x="6300192" y="445625"/>
            <a:ext cx="2159794" cy="507831"/>
          </a:xfrm>
          <a:prstGeom prst="rect">
            <a:avLst/>
          </a:prstGeom>
          <a:noFill/>
          <a:ln>
            <a:solidFill>
              <a:srgbClr val="7EB967"/>
            </a:solidFill>
          </a:ln>
        </p:spPr>
        <p:txBody>
          <a:bodyPr wrap="square" rtlCol="0">
            <a:spAutoFit/>
          </a:bodyPr>
          <a:lstStyle/>
          <a:p>
            <a:r>
              <a:rPr lang="es-ES" sz="900" dirty="0">
                <a:latin typeface="Montserrat" panose="02000505000000020004" pitchFamily="2" charset="0"/>
              </a:rPr>
              <a:t>Comentarios codificados en base a clientes que dieron una nota entre 9 y 10 (26 visitas)</a:t>
            </a:r>
          </a:p>
        </p:txBody>
      </p:sp>
      <p:sp>
        <p:nvSpPr>
          <p:cNvPr id="15" name="Rectángulo: esquinas redondeadas 14">
            <a:extLst>
              <a:ext uri="{FF2B5EF4-FFF2-40B4-BE49-F238E27FC236}">
                <a16:creationId xmlns:a16="http://schemas.microsoft.com/office/drawing/2014/main" id="{9FB823D7-6A3E-4A89-9EE1-A12544575283}"/>
              </a:ext>
            </a:extLst>
          </p:cNvPr>
          <p:cNvSpPr/>
          <p:nvPr/>
        </p:nvSpPr>
        <p:spPr>
          <a:xfrm>
            <a:off x="5400807" y="1276943"/>
            <a:ext cx="3743193" cy="646735"/>
          </a:xfrm>
          <a:prstGeom prst="roundRect">
            <a:avLst/>
          </a:prstGeom>
          <a:noFill/>
          <a:ln>
            <a:solidFill>
              <a:srgbClr val="7EB967"/>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538317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EFC559C-43C2-499E-9106-D5945928295B}"/>
              </a:ext>
            </a:extLst>
          </p:cNvPr>
          <p:cNvSpPr>
            <a:spLocks noGrp="1"/>
          </p:cNvSpPr>
          <p:nvPr>
            <p:ph type="body" sz="quarter" idx="13"/>
          </p:nvPr>
        </p:nvSpPr>
        <p:spPr/>
        <p:txBody>
          <a:bodyPr/>
          <a:lstStyle/>
          <a:p>
            <a:r>
              <a:rPr lang="es-ES" dirty="0"/>
              <a:t>Voz del cliente</a:t>
            </a:r>
          </a:p>
        </p:txBody>
      </p:sp>
      <p:sp>
        <p:nvSpPr>
          <p:cNvPr id="5" name="ZoneTexte 17">
            <a:extLst>
              <a:ext uri="{FF2B5EF4-FFF2-40B4-BE49-F238E27FC236}">
                <a16:creationId xmlns:a16="http://schemas.microsoft.com/office/drawing/2014/main" id="{9319E8BB-D4BB-450D-9B3B-9EE9CB6A3D5F}"/>
              </a:ext>
            </a:extLst>
          </p:cNvPr>
          <p:cNvSpPr txBox="1"/>
          <p:nvPr/>
        </p:nvSpPr>
        <p:spPr>
          <a:xfrm>
            <a:off x="216015" y="1374921"/>
            <a:ext cx="2445855" cy="1061829"/>
          </a:xfrm>
          <a:prstGeom prst="rect">
            <a:avLst/>
          </a:prstGeom>
          <a:noFill/>
          <a:ln>
            <a:solidFill>
              <a:srgbClr val="FF0000"/>
            </a:solidFill>
            <a:prstDash val="sysDot"/>
          </a:ln>
        </p:spPr>
        <p:txBody>
          <a:bodyPr wrap="square" rtlCol="0">
            <a:spAutoFit/>
          </a:bodyPr>
          <a:lstStyle/>
          <a:p>
            <a:pPr algn="just"/>
            <a:r>
              <a:rPr lang="es-ES" sz="900" i="1" dirty="0">
                <a:latin typeface="Montserrat" panose="00000500000000000000" pitchFamily="2" charset="0"/>
              </a:rPr>
              <a:t>“Hay muy poca variedad de libros, los juguetes son caros y la política de devoluciones no es nada clara. No es normal que no te devuelvan el dinero y que no te lo digan en el momento de la compra, sólo viene en la parte de abajo del ticket, con la letra pequeña”. </a:t>
            </a:r>
            <a:endParaRPr lang="fr-FR" sz="900" dirty="0">
              <a:latin typeface="Montserrat" panose="00000500000000000000" pitchFamily="2" charset="0"/>
            </a:endParaRPr>
          </a:p>
        </p:txBody>
      </p:sp>
      <p:pic>
        <p:nvPicPr>
          <p:cNvPr id="6" name="19 Imagen" descr="guillemetvert.png">
            <a:extLst>
              <a:ext uri="{FF2B5EF4-FFF2-40B4-BE49-F238E27FC236}">
                <a16:creationId xmlns:a16="http://schemas.microsoft.com/office/drawing/2014/main" id="{0E7C9497-4EAA-48F3-A075-608BE75123C6}"/>
              </a:ext>
            </a:extLst>
          </p:cNvPr>
          <p:cNvPicPr>
            <a:picLocks noChangeAspect="1"/>
          </p:cNvPicPr>
          <p:nvPr/>
        </p:nvPicPr>
        <p:blipFill>
          <a:blip r:embed="rId3" cstate="print">
            <a:duotone>
              <a:schemeClr val="accent4">
                <a:shade val="45000"/>
                <a:satMod val="135000"/>
              </a:schemeClr>
              <a:prstClr val="white"/>
            </a:duotone>
          </a:blip>
          <a:stretch>
            <a:fillRect/>
          </a:stretch>
        </p:blipFill>
        <p:spPr>
          <a:xfrm rot="12331433">
            <a:off x="2562218" y="1308122"/>
            <a:ext cx="199306" cy="157892"/>
          </a:xfrm>
          <a:prstGeom prst="rect">
            <a:avLst/>
          </a:prstGeom>
        </p:spPr>
      </p:pic>
      <p:sp>
        <p:nvSpPr>
          <p:cNvPr id="9" name="ZoneTexte 17">
            <a:extLst>
              <a:ext uri="{FF2B5EF4-FFF2-40B4-BE49-F238E27FC236}">
                <a16:creationId xmlns:a16="http://schemas.microsoft.com/office/drawing/2014/main" id="{A0072AAA-1D7A-4761-95A7-55B5ECA2DF0D}"/>
              </a:ext>
            </a:extLst>
          </p:cNvPr>
          <p:cNvSpPr txBox="1"/>
          <p:nvPr/>
        </p:nvSpPr>
        <p:spPr>
          <a:xfrm>
            <a:off x="2772737" y="1387068"/>
            <a:ext cx="2445855" cy="646331"/>
          </a:xfrm>
          <a:prstGeom prst="rect">
            <a:avLst/>
          </a:prstGeom>
          <a:noFill/>
          <a:ln>
            <a:solidFill>
              <a:srgbClr val="FF0000"/>
            </a:solidFill>
            <a:prstDash val="sysDot"/>
          </a:ln>
        </p:spPr>
        <p:txBody>
          <a:bodyPr wrap="square" rtlCol="0">
            <a:spAutoFit/>
          </a:bodyPr>
          <a:lstStyle/>
          <a:p>
            <a:pPr algn="just"/>
            <a:r>
              <a:rPr lang="es-ES" sz="900" i="1" dirty="0">
                <a:latin typeface="Montserrat" panose="00000500000000000000" pitchFamily="2" charset="0"/>
              </a:rPr>
              <a:t>“La librería está bien organizada y distribuida, pero la atención del personal es mejorable, no hay empatía con el cliente”. </a:t>
            </a:r>
            <a:endParaRPr lang="fr-FR" sz="900" dirty="0">
              <a:latin typeface="Montserrat" panose="00000500000000000000" pitchFamily="2" charset="0"/>
            </a:endParaRPr>
          </a:p>
        </p:txBody>
      </p:sp>
      <p:pic>
        <p:nvPicPr>
          <p:cNvPr id="10" name="19 Imagen" descr="guillemetvert.png">
            <a:extLst>
              <a:ext uri="{FF2B5EF4-FFF2-40B4-BE49-F238E27FC236}">
                <a16:creationId xmlns:a16="http://schemas.microsoft.com/office/drawing/2014/main" id="{F967331F-A751-45FC-BBDD-55A45557C82A}"/>
              </a:ext>
            </a:extLst>
          </p:cNvPr>
          <p:cNvPicPr>
            <a:picLocks noChangeAspect="1"/>
          </p:cNvPicPr>
          <p:nvPr/>
        </p:nvPicPr>
        <p:blipFill>
          <a:blip r:embed="rId3" cstate="print">
            <a:duotone>
              <a:schemeClr val="accent4">
                <a:shade val="45000"/>
                <a:satMod val="135000"/>
              </a:schemeClr>
              <a:prstClr val="white"/>
            </a:duotone>
          </a:blip>
          <a:stretch>
            <a:fillRect/>
          </a:stretch>
        </p:blipFill>
        <p:spPr>
          <a:xfrm rot="12331433">
            <a:off x="5052489" y="1319387"/>
            <a:ext cx="199306" cy="157892"/>
          </a:xfrm>
          <a:prstGeom prst="rect">
            <a:avLst/>
          </a:prstGeom>
        </p:spPr>
      </p:pic>
      <p:sp>
        <p:nvSpPr>
          <p:cNvPr id="11" name="ZoneTexte 17">
            <a:extLst>
              <a:ext uri="{FF2B5EF4-FFF2-40B4-BE49-F238E27FC236}">
                <a16:creationId xmlns:a16="http://schemas.microsoft.com/office/drawing/2014/main" id="{4314E3B6-860A-4B72-AF4B-7D5A5BAED663}"/>
              </a:ext>
            </a:extLst>
          </p:cNvPr>
          <p:cNvSpPr txBox="1"/>
          <p:nvPr/>
        </p:nvSpPr>
        <p:spPr>
          <a:xfrm>
            <a:off x="265536" y="2878073"/>
            <a:ext cx="2432776" cy="923330"/>
          </a:xfrm>
          <a:prstGeom prst="rect">
            <a:avLst/>
          </a:prstGeom>
          <a:noFill/>
          <a:ln>
            <a:solidFill>
              <a:srgbClr val="FF0000"/>
            </a:solidFill>
            <a:prstDash val="sysDot"/>
          </a:ln>
        </p:spPr>
        <p:txBody>
          <a:bodyPr wrap="square" rtlCol="0">
            <a:spAutoFit/>
          </a:bodyPr>
          <a:lstStyle>
            <a:defPPr>
              <a:defRPr lang="fr-FR"/>
            </a:defPPr>
            <a:lvl1pPr algn="just">
              <a:defRPr sz="900" i="1">
                <a:latin typeface="Montserrat" panose="00000500000000000000" pitchFamily="2" charset="0"/>
              </a:defRPr>
            </a:lvl1pPr>
          </a:lstStyle>
          <a:p>
            <a:r>
              <a:rPr lang="es-ES" dirty="0"/>
              <a:t>“La librería como tal es muy fría, demasiado espacio y poco libro, poco stock, no es un ambiente de compra, una empleada atendiendo siempre tras el mostrador, sin establecer contacto con el cliente”. </a:t>
            </a:r>
            <a:endParaRPr lang="fr-FR" dirty="0"/>
          </a:p>
        </p:txBody>
      </p:sp>
      <p:pic>
        <p:nvPicPr>
          <p:cNvPr id="13" name="19 Imagen" descr="guillemetvert.png">
            <a:extLst>
              <a:ext uri="{FF2B5EF4-FFF2-40B4-BE49-F238E27FC236}">
                <a16:creationId xmlns:a16="http://schemas.microsoft.com/office/drawing/2014/main" id="{627A8D77-1AFF-426B-8BB6-C89D231B2769}"/>
              </a:ext>
            </a:extLst>
          </p:cNvPr>
          <p:cNvPicPr>
            <a:picLocks noChangeAspect="1"/>
          </p:cNvPicPr>
          <p:nvPr/>
        </p:nvPicPr>
        <p:blipFill>
          <a:blip r:embed="rId3" cstate="print">
            <a:duotone>
              <a:schemeClr val="accent4">
                <a:shade val="45000"/>
                <a:satMod val="135000"/>
              </a:schemeClr>
              <a:prstClr val="white"/>
            </a:duotone>
          </a:blip>
          <a:stretch>
            <a:fillRect/>
          </a:stretch>
        </p:blipFill>
        <p:spPr>
          <a:xfrm rot="12331433">
            <a:off x="2548202" y="2820258"/>
            <a:ext cx="199306" cy="157892"/>
          </a:xfrm>
          <a:prstGeom prst="rect">
            <a:avLst/>
          </a:prstGeom>
        </p:spPr>
      </p:pic>
      <p:sp>
        <p:nvSpPr>
          <p:cNvPr id="7" name="Marcador de número de diapositiva 6">
            <a:extLst>
              <a:ext uri="{FF2B5EF4-FFF2-40B4-BE49-F238E27FC236}">
                <a16:creationId xmlns:a16="http://schemas.microsoft.com/office/drawing/2014/main" id="{6EEFD88D-74E7-4A1B-94A1-6E3B391D0DEA}"/>
              </a:ext>
            </a:extLst>
          </p:cNvPr>
          <p:cNvSpPr>
            <a:spLocks noGrp="1"/>
          </p:cNvSpPr>
          <p:nvPr>
            <p:ph type="sldNum" idx="12"/>
          </p:nvPr>
        </p:nvSpPr>
        <p:spPr/>
        <p:txBody>
          <a:bodyPr/>
          <a:lstStyle/>
          <a:p>
            <a:fld id="{00000000-1234-1234-1234-123412341234}" type="slidenum">
              <a:rPr lang="fr-FR" smtClean="0"/>
              <a:pPr/>
              <a:t>33</a:t>
            </a:fld>
            <a:endParaRPr lang="fr-FR" dirty="0"/>
          </a:p>
        </p:txBody>
      </p:sp>
      <p:sp>
        <p:nvSpPr>
          <p:cNvPr id="12" name="CuadroTexto 11">
            <a:extLst>
              <a:ext uri="{FF2B5EF4-FFF2-40B4-BE49-F238E27FC236}">
                <a16:creationId xmlns:a16="http://schemas.microsoft.com/office/drawing/2014/main" id="{746A2304-6BFE-4004-B9A5-88570A60DED7}"/>
              </a:ext>
            </a:extLst>
          </p:cNvPr>
          <p:cNvSpPr txBox="1"/>
          <p:nvPr/>
        </p:nvSpPr>
        <p:spPr>
          <a:xfrm>
            <a:off x="179512" y="699542"/>
            <a:ext cx="5616624" cy="276999"/>
          </a:xfrm>
          <a:prstGeom prst="rect">
            <a:avLst/>
          </a:prstGeom>
          <a:noFill/>
        </p:spPr>
        <p:txBody>
          <a:bodyPr wrap="square">
            <a:spAutoFit/>
          </a:bodyPr>
          <a:lstStyle/>
          <a:p>
            <a:r>
              <a:rPr lang="es-ES" sz="1200" dirty="0">
                <a:latin typeface="Montserrat" panose="02000505000000020004" pitchFamily="2" charset="0"/>
              </a:rPr>
              <a:t>¿Por qué no recomendaría esta librería?</a:t>
            </a:r>
          </a:p>
        </p:txBody>
      </p:sp>
      <p:graphicFrame>
        <p:nvGraphicFramePr>
          <p:cNvPr id="14" name="23 Gráfico">
            <a:extLst>
              <a:ext uri="{FF2B5EF4-FFF2-40B4-BE49-F238E27FC236}">
                <a16:creationId xmlns:a16="http://schemas.microsoft.com/office/drawing/2014/main" id="{FA458428-8B80-4187-93B1-88C5DD7AF697}"/>
              </a:ext>
            </a:extLst>
          </p:cNvPr>
          <p:cNvGraphicFramePr/>
          <p:nvPr>
            <p:extLst>
              <p:ext uri="{D42A27DB-BD31-4B8C-83A1-F6EECF244321}">
                <p14:modId xmlns:p14="http://schemas.microsoft.com/office/powerpoint/2010/main" val="2657079445"/>
              </p:ext>
            </p:extLst>
          </p:nvPr>
        </p:nvGraphicFramePr>
        <p:xfrm>
          <a:off x="5028197" y="976541"/>
          <a:ext cx="4948452" cy="2867935"/>
        </p:xfrm>
        <a:graphic>
          <a:graphicData uri="http://schemas.openxmlformats.org/drawingml/2006/chart">
            <c:chart xmlns:c="http://schemas.openxmlformats.org/drawingml/2006/chart" xmlns:r="http://schemas.openxmlformats.org/officeDocument/2006/relationships" r:id="rId4"/>
          </a:graphicData>
        </a:graphic>
      </p:graphicFrame>
      <p:pic>
        <p:nvPicPr>
          <p:cNvPr id="15" name="Imagen 14">
            <a:extLst>
              <a:ext uri="{FF2B5EF4-FFF2-40B4-BE49-F238E27FC236}">
                <a16:creationId xmlns:a16="http://schemas.microsoft.com/office/drawing/2014/main" id="{8503AEE9-3B95-40C1-9B48-844E88CF9DDC}"/>
              </a:ext>
            </a:extLst>
          </p:cNvPr>
          <p:cNvPicPr>
            <a:picLocks noChangeAspect="1"/>
          </p:cNvPicPr>
          <p:nvPr/>
        </p:nvPicPr>
        <p:blipFill rotWithShape="1">
          <a:blip r:embed="rId5"/>
          <a:srcRect l="7337"/>
          <a:stretch/>
        </p:blipFill>
        <p:spPr>
          <a:xfrm>
            <a:off x="4868176" y="227585"/>
            <a:ext cx="1440160" cy="799899"/>
          </a:xfrm>
          <a:prstGeom prst="rect">
            <a:avLst/>
          </a:prstGeom>
        </p:spPr>
      </p:pic>
      <p:sp>
        <p:nvSpPr>
          <p:cNvPr id="16" name="CuadroTexto 15">
            <a:extLst>
              <a:ext uri="{FF2B5EF4-FFF2-40B4-BE49-F238E27FC236}">
                <a16:creationId xmlns:a16="http://schemas.microsoft.com/office/drawing/2014/main" id="{B02A7FA5-5482-4F4D-A07D-878C1A98571D}"/>
              </a:ext>
            </a:extLst>
          </p:cNvPr>
          <p:cNvSpPr txBox="1"/>
          <p:nvPr/>
        </p:nvSpPr>
        <p:spPr>
          <a:xfrm>
            <a:off x="6372646" y="445626"/>
            <a:ext cx="2159794" cy="507831"/>
          </a:xfrm>
          <a:prstGeom prst="rect">
            <a:avLst/>
          </a:prstGeom>
          <a:noFill/>
          <a:ln>
            <a:solidFill>
              <a:srgbClr val="FF0000"/>
            </a:solidFill>
          </a:ln>
        </p:spPr>
        <p:txBody>
          <a:bodyPr wrap="square" rtlCol="0">
            <a:spAutoFit/>
          </a:bodyPr>
          <a:lstStyle/>
          <a:p>
            <a:r>
              <a:rPr lang="es-ES" sz="900" dirty="0">
                <a:latin typeface="Montserrat" panose="02000505000000020004" pitchFamily="2" charset="0"/>
              </a:rPr>
              <a:t>Comentarios codificados en base a clientes que dieron una nota en menor a 7 (5 visitas)</a:t>
            </a:r>
          </a:p>
        </p:txBody>
      </p:sp>
      <p:sp>
        <p:nvSpPr>
          <p:cNvPr id="17" name="Rectángulo: esquinas redondeadas 16">
            <a:extLst>
              <a:ext uri="{FF2B5EF4-FFF2-40B4-BE49-F238E27FC236}">
                <a16:creationId xmlns:a16="http://schemas.microsoft.com/office/drawing/2014/main" id="{381EC704-BC1B-48BE-ACEE-27FBB6B5D512}"/>
              </a:ext>
            </a:extLst>
          </p:cNvPr>
          <p:cNvSpPr/>
          <p:nvPr/>
        </p:nvSpPr>
        <p:spPr>
          <a:xfrm>
            <a:off x="5372461" y="1211034"/>
            <a:ext cx="3743193" cy="646735"/>
          </a:xfrm>
          <a:prstGeom prst="roundRect">
            <a:avLst/>
          </a:prstGeom>
          <a:noFill/>
          <a:ln>
            <a:solidFill>
              <a:srgbClr val="FF0000"/>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532775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D9C8115-3166-4E6E-82AF-B101A013085E}"/>
              </a:ext>
            </a:extLst>
          </p:cNvPr>
          <p:cNvSpPr>
            <a:spLocks noGrp="1"/>
          </p:cNvSpPr>
          <p:nvPr>
            <p:ph type="body" sz="quarter" idx="13"/>
          </p:nvPr>
        </p:nvSpPr>
        <p:spPr/>
        <p:txBody>
          <a:bodyPr/>
          <a:lstStyle/>
          <a:p>
            <a:r>
              <a:rPr lang="es-ES" dirty="0"/>
              <a:t>Conclusiones</a:t>
            </a:r>
          </a:p>
        </p:txBody>
      </p:sp>
      <p:sp>
        <p:nvSpPr>
          <p:cNvPr id="3" name="CuadroTexto 2">
            <a:extLst>
              <a:ext uri="{FF2B5EF4-FFF2-40B4-BE49-F238E27FC236}">
                <a16:creationId xmlns:a16="http://schemas.microsoft.com/office/drawing/2014/main" id="{33B5B995-60C7-4B60-B4CB-9DAA27CFC9A6}"/>
              </a:ext>
            </a:extLst>
          </p:cNvPr>
          <p:cNvSpPr txBox="1"/>
          <p:nvPr/>
        </p:nvSpPr>
        <p:spPr>
          <a:xfrm>
            <a:off x="448148" y="538018"/>
            <a:ext cx="7920880" cy="4339650"/>
          </a:xfrm>
          <a:prstGeom prst="rect">
            <a:avLst/>
          </a:prstGeom>
          <a:noFill/>
        </p:spPr>
        <p:txBody>
          <a:bodyPr wrap="square" rtlCol="0">
            <a:spAutoFit/>
          </a:bodyPr>
          <a:lstStyle/>
          <a:p>
            <a:r>
              <a:rPr lang="es-ES" sz="1200" dirty="0">
                <a:latin typeface="Montserrat" panose="02000505000000020004" pitchFamily="2" charset="0"/>
              </a:rPr>
              <a:t>El resultado global acumulado de estas dos olas ha sido de 74,5 puntos, situándose en la zona de confort.</a:t>
            </a:r>
          </a:p>
          <a:p>
            <a:endParaRPr lang="es-ES" sz="1200" dirty="0">
              <a:latin typeface="Montserrat" panose="02000505000000020004" pitchFamily="2" charset="0"/>
            </a:endParaRPr>
          </a:p>
          <a:p>
            <a:r>
              <a:rPr lang="es-ES" sz="1200" dirty="0">
                <a:latin typeface="Montserrat" panose="02000505000000020004" pitchFamily="2" charset="0"/>
              </a:rPr>
              <a:t>La comparación de los resultados por ola, destaca las visitas que se hicieron fuera de período de navidad con la nota mas alta, 76 puntos, 3 puntos por encima de la ola realizada en navidad.</a:t>
            </a:r>
          </a:p>
          <a:p>
            <a:endParaRPr lang="es-ES" sz="1200" dirty="0">
              <a:latin typeface="Montserrat" panose="02000505000000020004" pitchFamily="2" charset="0"/>
            </a:endParaRPr>
          </a:p>
          <a:p>
            <a:r>
              <a:rPr lang="es-ES" sz="1200" dirty="0">
                <a:latin typeface="Montserrat" panose="02000505000000020004" pitchFamily="2" charset="0"/>
              </a:rPr>
              <a:t>En los resultados por etapas, destaca una en especial, la etapa “Argumentación”, por estar en el umbral de alerta con 60 puntos acumulados, donde hay dos ítems con mínimas puntuaciones:</a:t>
            </a:r>
          </a:p>
          <a:p>
            <a:r>
              <a:rPr lang="es-ES" sz="1200" dirty="0">
                <a:latin typeface="Montserrat" panose="02000505000000020004" pitchFamily="2" charset="0"/>
              </a:rPr>
              <a:t> </a:t>
            </a:r>
          </a:p>
          <a:p>
            <a:pPr marL="171450" indent="-171450">
              <a:buFontTx/>
              <a:buChar char="-"/>
            </a:pPr>
            <a:r>
              <a:rPr lang="es-ES" sz="1200" dirty="0">
                <a:latin typeface="Montserrat" panose="02000505000000020004" pitchFamily="2" charset="0"/>
              </a:rPr>
              <a:t>La persona le propone completar su primera propuesta con algún otro producto (venta complementaria). 18 puntos</a:t>
            </a:r>
          </a:p>
          <a:p>
            <a:pPr marL="171450" indent="-171450">
              <a:buFontTx/>
              <a:buChar char="-"/>
            </a:pPr>
            <a:r>
              <a:rPr lang="es-ES" sz="1200" dirty="0">
                <a:latin typeface="Montserrat" panose="02000505000000020004" pitchFamily="2" charset="0"/>
              </a:rPr>
              <a:t>La persona le menciona la posibilidad de devolución, reembolso en su argumentación. 38 puntos</a:t>
            </a:r>
          </a:p>
          <a:p>
            <a:endParaRPr lang="es-ES" sz="1200" dirty="0">
              <a:latin typeface="Montserrat" panose="02000505000000020004" pitchFamily="2" charset="0"/>
            </a:endParaRPr>
          </a:p>
          <a:p>
            <a:r>
              <a:rPr lang="es-ES" sz="1200" dirty="0">
                <a:latin typeface="Montserrat" panose="02000505000000020004" pitchFamily="2" charset="0"/>
              </a:rPr>
              <a:t>Otra etapa importante en el recorrido cliente que ha obtenido una baja puntuación, es el pase por caja, con una nota acumulada de 66 puntos, se encuentra en zona de fragilidad. Los ítems de esta etapa que ha obtenido la mínima puntuación, han sido:</a:t>
            </a:r>
          </a:p>
          <a:p>
            <a:endParaRPr lang="es-ES" sz="1200" dirty="0">
              <a:latin typeface="Montserrat" panose="02000505000000020004" pitchFamily="2" charset="0"/>
            </a:endParaRPr>
          </a:p>
          <a:p>
            <a:pPr marL="171450" indent="-171450">
              <a:buFontTx/>
              <a:buChar char="-"/>
            </a:pPr>
            <a:r>
              <a:rPr lang="es-ES" sz="1200" dirty="0">
                <a:latin typeface="Montserrat" panose="02000505000000020004" pitchFamily="2" charset="0"/>
              </a:rPr>
              <a:t>La persona de caja le pregunta si quiere ticket regalo. 56 puntos</a:t>
            </a:r>
          </a:p>
          <a:p>
            <a:pPr marL="171450" indent="-171450">
              <a:buFontTx/>
              <a:buChar char="-"/>
            </a:pPr>
            <a:r>
              <a:rPr lang="es-ES" sz="1200" dirty="0">
                <a:latin typeface="Montserrat" panose="02000505000000020004" pitchFamily="2" charset="0"/>
              </a:rPr>
              <a:t>Le pregunta si tiene ficha cliente. 14 puntos</a:t>
            </a:r>
          </a:p>
          <a:p>
            <a:pPr marL="171450" indent="-171450">
              <a:buFontTx/>
              <a:buChar char="-"/>
            </a:pPr>
            <a:r>
              <a:rPr lang="es-ES" sz="1200" dirty="0">
                <a:latin typeface="Montserrat" panose="02000505000000020004" pitchFamily="2" charset="0"/>
              </a:rPr>
              <a:t>La persona de caja le pone al día de las ventajas que tiene al tener una ficha cliente. 4 puntos</a:t>
            </a:r>
          </a:p>
          <a:p>
            <a:pPr marL="171450" indent="-171450">
              <a:buFontTx/>
              <a:buChar char="-"/>
            </a:pPr>
            <a:r>
              <a:rPr lang="es-ES" sz="1200" dirty="0">
                <a:latin typeface="Montserrat" panose="02000505000000020004" pitchFamily="2" charset="0"/>
              </a:rPr>
              <a:t>La persona de caja le pregunta si quiere el resguardo de la tarjeta o el ticket en papel o la opción de enviar la factura por mail. 40 puntos</a:t>
            </a:r>
          </a:p>
          <a:p>
            <a:endParaRPr lang="es-ES" sz="1200" dirty="0">
              <a:latin typeface="Montserrat" panose="02000505000000020004" pitchFamily="2" charset="0"/>
            </a:endParaRPr>
          </a:p>
        </p:txBody>
      </p:sp>
      <p:sp>
        <p:nvSpPr>
          <p:cNvPr id="4" name="Marcador de número de diapositiva 3">
            <a:extLst>
              <a:ext uri="{FF2B5EF4-FFF2-40B4-BE49-F238E27FC236}">
                <a16:creationId xmlns:a16="http://schemas.microsoft.com/office/drawing/2014/main" id="{B971D942-14F6-4F04-BC90-58F7A1F06C43}"/>
              </a:ext>
            </a:extLst>
          </p:cNvPr>
          <p:cNvSpPr>
            <a:spLocks noGrp="1"/>
          </p:cNvSpPr>
          <p:nvPr>
            <p:ph type="sldNum" idx="12"/>
          </p:nvPr>
        </p:nvSpPr>
        <p:spPr/>
        <p:txBody>
          <a:bodyPr/>
          <a:lstStyle/>
          <a:p>
            <a:fld id="{00000000-1234-1234-1234-123412341234}" type="slidenum">
              <a:rPr lang="fr-FR" smtClean="0"/>
              <a:pPr/>
              <a:t>34</a:t>
            </a:fld>
            <a:endParaRPr lang="fr-FR" dirty="0"/>
          </a:p>
        </p:txBody>
      </p:sp>
    </p:spTree>
    <p:extLst>
      <p:ext uri="{BB962C8B-B14F-4D97-AF65-F5344CB8AC3E}">
        <p14:creationId xmlns:p14="http://schemas.microsoft.com/office/powerpoint/2010/main" val="2289585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D9C8115-3166-4E6E-82AF-B101A013085E}"/>
              </a:ext>
            </a:extLst>
          </p:cNvPr>
          <p:cNvSpPr>
            <a:spLocks noGrp="1"/>
          </p:cNvSpPr>
          <p:nvPr>
            <p:ph type="body" sz="quarter" idx="13"/>
          </p:nvPr>
        </p:nvSpPr>
        <p:spPr/>
        <p:txBody>
          <a:bodyPr/>
          <a:lstStyle/>
          <a:p>
            <a:r>
              <a:rPr lang="es-ES" dirty="0"/>
              <a:t>Conclusiones</a:t>
            </a:r>
          </a:p>
        </p:txBody>
      </p:sp>
      <p:sp>
        <p:nvSpPr>
          <p:cNvPr id="3" name="CuadroTexto 2">
            <a:extLst>
              <a:ext uri="{FF2B5EF4-FFF2-40B4-BE49-F238E27FC236}">
                <a16:creationId xmlns:a16="http://schemas.microsoft.com/office/drawing/2014/main" id="{33B5B995-60C7-4B60-B4CB-9DAA27CFC9A6}"/>
              </a:ext>
            </a:extLst>
          </p:cNvPr>
          <p:cNvSpPr txBox="1"/>
          <p:nvPr/>
        </p:nvSpPr>
        <p:spPr>
          <a:xfrm>
            <a:off x="448148" y="538018"/>
            <a:ext cx="7920880" cy="4708981"/>
          </a:xfrm>
          <a:prstGeom prst="rect">
            <a:avLst/>
          </a:prstGeom>
          <a:noFill/>
        </p:spPr>
        <p:txBody>
          <a:bodyPr wrap="square" rtlCol="0">
            <a:spAutoFit/>
          </a:bodyPr>
          <a:lstStyle/>
          <a:p>
            <a:r>
              <a:rPr lang="es-ES" sz="1200" dirty="0">
                <a:latin typeface="Montserrat" panose="02000505000000020004" pitchFamily="2" charset="0"/>
              </a:rPr>
              <a:t>En cuanto a la repartición de las librerías evaluadas, según los umbrales, el 68% se encuentran en zona de confort, mientras un 12% se encuentra en zona de alerta.</a:t>
            </a:r>
          </a:p>
          <a:p>
            <a:endParaRPr lang="es-ES" sz="1200" dirty="0">
              <a:latin typeface="Montserrat" panose="02000505000000020004" pitchFamily="2" charset="0"/>
            </a:endParaRPr>
          </a:p>
          <a:p>
            <a:r>
              <a:rPr lang="es-ES" sz="1200" dirty="0">
                <a:latin typeface="Montserrat" panose="02000505000000020004" pitchFamily="2" charset="0"/>
              </a:rPr>
              <a:t>Asimismo, el ranking de librerías, lo encabeza la librería “Valencia 4” con 86 puntos y la ultima posición es de la librería “Navarra 1” con 47 puntos.</a:t>
            </a:r>
          </a:p>
          <a:p>
            <a:endParaRPr lang="es-ES" sz="1200" dirty="0">
              <a:latin typeface="Montserrat" panose="02000505000000020004" pitchFamily="2" charset="0"/>
            </a:endParaRPr>
          </a:p>
          <a:p>
            <a:r>
              <a:rPr lang="es-ES" sz="1200" dirty="0">
                <a:latin typeface="Montserrat" panose="02000505000000020004" pitchFamily="2" charset="0"/>
              </a:rPr>
              <a:t>El NPS global es de +40, donde un 64% de las librerías, obtienen un resultado por encima del global y solo un 16% obtienen un resultado negativo.</a:t>
            </a:r>
          </a:p>
          <a:p>
            <a:endParaRPr lang="es-ES" sz="1200" dirty="0">
              <a:latin typeface="Montserrat" panose="02000505000000020004" pitchFamily="2" charset="0"/>
            </a:endParaRPr>
          </a:p>
          <a:p>
            <a:r>
              <a:rPr lang="es-ES" sz="1200" dirty="0">
                <a:latin typeface="Montserrat" panose="02000505000000020004" pitchFamily="2" charset="0"/>
              </a:rPr>
              <a:t>Por otra parte, el impacto que tiene las etapas de la visita en la recomendación del cliente, se aprecia que 6 de 8 etapas, están en el umbral de ventajas diferenciadoras, entre las cuales están: escaparate, entrada, descubrimiento, cierre, llamada a tienda y devolución.</a:t>
            </a:r>
          </a:p>
          <a:p>
            <a:endParaRPr lang="es-ES" sz="1200" dirty="0">
              <a:latin typeface="Montserrat" panose="02000505000000020004" pitchFamily="2" charset="0"/>
            </a:endParaRPr>
          </a:p>
          <a:p>
            <a:r>
              <a:rPr lang="es-ES" sz="1200" dirty="0">
                <a:latin typeface="Montserrat" panose="02000505000000020004" pitchFamily="2" charset="0"/>
              </a:rPr>
              <a:t>Continuando con el impacto de la recomendación, en el umbral de áreas críticas de mejora se encuentran las etapas: argumentación y caja.</a:t>
            </a:r>
          </a:p>
          <a:p>
            <a:endParaRPr lang="es-ES" sz="1200" dirty="0">
              <a:latin typeface="Montserrat" panose="02000505000000020004" pitchFamily="2" charset="0"/>
            </a:endParaRPr>
          </a:p>
          <a:p>
            <a:r>
              <a:rPr lang="es-ES" sz="1200" dirty="0">
                <a:latin typeface="Montserrat" panose="02000505000000020004" pitchFamily="2" charset="0"/>
              </a:rPr>
              <a:t>Los motivos de por qué recomendaría la librería después de la experiencia vívida, el 81% de los clientes promotores han indicado por el trato amable. Asimismo, lo clientes detractores en un 60% no recomendarían la librería por falta de claridad en la política de devolución.</a:t>
            </a:r>
          </a:p>
          <a:p>
            <a:endParaRPr lang="es-ES" sz="1200" dirty="0">
              <a:latin typeface="Montserrat" panose="02000505000000020004" pitchFamily="2" charset="0"/>
            </a:endParaRPr>
          </a:p>
          <a:p>
            <a:r>
              <a:rPr lang="es-ES" sz="1200" dirty="0">
                <a:latin typeface="Montserrat" panose="02000505000000020004" pitchFamily="2" charset="0"/>
              </a:rPr>
              <a:t>Estos datos son una fotografía de la experiencia cliente en dos momentos distintos, que se ha medido con un cuestionario donde recoge los imprescindibles para dar un buen servicio al cliente.</a:t>
            </a:r>
          </a:p>
          <a:p>
            <a:endParaRPr lang="es-ES" sz="1200" dirty="0">
              <a:latin typeface="Montserrat" panose="02000505000000020004" pitchFamily="2" charset="0"/>
            </a:endParaRPr>
          </a:p>
          <a:p>
            <a:r>
              <a:rPr lang="es-ES" sz="1200" dirty="0">
                <a:latin typeface="Montserrat" panose="02000505000000020004" pitchFamily="2" charset="0"/>
              </a:rPr>
              <a:t> </a:t>
            </a:r>
          </a:p>
          <a:p>
            <a:endParaRPr lang="es-ES" sz="1200" dirty="0">
              <a:latin typeface="Montserrat" panose="02000505000000020004" pitchFamily="2" charset="0"/>
            </a:endParaRPr>
          </a:p>
        </p:txBody>
      </p:sp>
      <p:sp>
        <p:nvSpPr>
          <p:cNvPr id="4" name="Marcador de número de diapositiva 3">
            <a:extLst>
              <a:ext uri="{FF2B5EF4-FFF2-40B4-BE49-F238E27FC236}">
                <a16:creationId xmlns:a16="http://schemas.microsoft.com/office/drawing/2014/main" id="{B971D942-14F6-4F04-BC90-58F7A1F06C43}"/>
              </a:ext>
            </a:extLst>
          </p:cNvPr>
          <p:cNvSpPr>
            <a:spLocks noGrp="1"/>
          </p:cNvSpPr>
          <p:nvPr>
            <p:ph type="sldNum" idx="12"/>
          </p:nvPr>
        </p:nvSpPr>
        <p:spPr/>
        <p:txBody>
          <a:bodyPr/>
          <a:lstStyle/>
          <a:p>
            <a:fld id="{00000000-1234-1234-1234-123412341234}" type="slidenum">
              <a:rPr lang="fr-FR" smtClean="0"/>
              <a:pPr/>
              <a:t>35</a:t>
            </a:fld>
            <a:endParaRPr lang="fr-FR" dirty="0"/>
          </a:p>
        </p:txBody>
      </p:sp>
    </p:spTree>
    <p:extLst>
      <p:ext uri="{BB962C8B-B14F-4D97-AF65-F5344CB8AC3E}">
        <p14:creationId xmlns:p14="http://schemas.microsoft.com/office/powerpoint/2010/main" val="1240806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D9C8115-3166-4E6E-82AF-B101A013085E}"/>
              </a:ext>
            </a:extLst>
          </p:cNvPr>
          <p:cNvSpPr>
            <a:spLocks noGrp="1"/>
          </p:cNvSpPr>
          <p:nvPr>
            <p:ph type="body" sz="quarter" idx="13"/>
          </p:nvPr>
        </p:nvSpPr>
        <p:spPr/>
        <p:txBody>
          <a:bodyPr/>
          <a:lstStyle/>
          <a:p>
            <a:r>
              <a:rPr lang="es-ES" dirty="0"/>
              <a:t>Conclusiones</a:t>
            </a:r>
          </a:p>
        </p:txBody>
      </p:sp>
      <p:sp>
        <p:nvSpPr>
          <p:cNvPr id="3" name="CuadroTexto 2">
            <a:extLst>
              <a:ext uri="{FF2B5EF4-FFF2-40B4-BE49-F238E27FC236}">
                <a16:creationId xmlns:a16="http://schemas.microsoft.com/office/drawing/2014/main" id="{33B5B995-60C7-4B60-B4CB-9DAA27CFC9A6}"/>
              </a:ext>
            </a:extLst>
          </p:cNvPr>
          <p:cNvSpPr txBox="1"/>
          <p:nvPr/>
        </p:nvSpPr>
        <p:spPr>
          <a:xfrm>
            <a:off x="448148" y="538018"/>
            <a:ext cx="7920880" cy="2677656"/>
          </a:xfrm>
          <a:prstGeom prst="rect">
            <a:avLst/>
          </a:prstGeom>
          <a:noFill/>
        </p:spPr>
        <p:txBody>
          <a:bodyPr wrap="square" rtlCol="0">
            <a:spAutoFit/>
          </a:bodyPr>
          <a:lstStyle/>
          <a:p>
            <a:r>
              <a:rPr lang="es-ES" sz="1200" dirty="0">
                <a:latin typeface="Montserrat" panose="02000505000000020004" pitchFamily="2" charset="0"/>
              </a:rPr>
              <a:t>Por lo tanto, estos resultados permiten ver cuáles son los ítems del protocolo que coincide gran parte de la muestra y cuáles no. </a:t>
            </a:r>
          </a:p>
          <a:p>
            <a:endParaRPr lang="es-ES" sz="1200" dirty="0">
              <a:latin typeface="Montserrat" panose="02000505000000020004" pitchFamily="2" charset="0"/>
            </a:endParaRPr>
          </a:p>
          <a:p>
            <a:r>
              <a:rPr lang="es-ES" sz="1200" dirty="0">
                <a:latin typeface="Montserrat" panose="02000505000000020004" pitchFamily="2" charset="0"/>
              </a:rPr>
              <a:t>En los puntos donde el protocolo no se cumple, se debe verificar, si puede que sea por la tipología de la librería, por ejemplo, no hay espacio para poner carteles, o no tienen implementado como política hacer promociones o tener una tarjeta de fidelización, etc.</a:t>
            </a:r>
          </a:p>
          <a:p>
            <a:endParaRPr lang="es-ES" sz="1200" dirty="0">
              <a:latin typeface="Montserrat" panose="02000505000000020004" pitchFamily="2" charset="0"/>
            </a:endParaRPr>
          </a:p>
          <a:p>
            <a:r>
              <a:rPr lang="es-ES" sz="1200" dirty="0">
                <a:latin typeface="Montserrat" panose="02000505000000020004" pitchFamily="2" charset="0"/>
              </a:rPr>
              <a:t>A nivel global ha sido un resultado positivo pero aún puede ser mejor, si se sientan las bases para diseñar un programa de experiencia cliente, donde se pueda hacer 4 mediciones al año con el objetivo de trabajar en planes de acción que ayuden a los miembros a generar experiencias memorables a sus clientes.</a:t>
            </a:r>
          </a:p>
          <a:p>
            <a:endParaRPr lang="es-ES" sz="1200" dirty="0">
              <a:latin typeface="Montserrat" panose="02000505000000020004" pitchFamily="2" charset="0"/>
            </a:endParaRPr>
          </a:p>
          <a:p>
            <a:r>
              <a:rPr lang="es-ES" sz="1200" dirty="0">
                <a:latin typeface="Montserrat" panose="02000505000000020004" pitchFamily="2" charset="0"/>
              </a:rPr>
              <a:t> </a:t>
            </a:r>
          </a:p>
          <a:p>
            <a:endParaRPr lang="es-ES" sz="1200" dirty="0">
              <a:latin typeface="Montserrat" panose="02000505000000020004" pitchFamily="2" charset="0"/>
            </a:endParaRPr>
          </a:p>
        </p:txBody>
      </p:sp>
      <p:sp>
        <p:nvSpPr>
          <p:cNvPr id="4" name="Marcador de número de diapositiva 3">
            <a:extLst>
              <a:ext uri="{FF2B5EF4-FFF2-40B4-BE49-F238E27FC236}">
                <a16:creationId xmlns:a16="http://schemas.microsoft.com/office/drawing/2014/main" id="{B971D942-14F6-4F04-BC90-58F7A1F06C43}"/>
              </a:ext>
            </a:extLst>
          </p:cNvPr>
          <p:cNvSpPr>
            <a:spLocks noGrp="1"/>
          </p:cNvSpPr>
          <p:nvPr>
            <p:ph type="sldNum" idx="12"/>
          </p:nvPr>
        </p:nvSpPr>
        <p:spPr/>
        <p:txBody>
          <a:bodyPr/>
          <a:lstStyle/>
          <a:p>
            <a:fld id="{00000000-1234-1234-1234-123412341234}" type="slidenum">
              <a:rPr lang="fr-FR" smtClean="0"/>
              <a:pPr/>
              <a:t>36</a:t>
            </a:fld>
            <a:endParaRPr lang="fr-FR" dirty="0"/>
          </a:p>
        </p:txBody>
      </p:sp>
    </p:spTree>
    <p:extLst>
      <p:ext uri="{BB962C8B-B14F-4D97-AF65-F5344CB8AC3E}">
        <p14:creationId xmlns:p14="http://schemas.microsoft.com/office/powerpoint/2010/main" val="1881115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9451C0-BA14-4B26-9D70-07345CA27FFA}"/>
              </a:ext>
            </a:extLst>
          </p:cNvPr>
          <p:cNvSpPr txBox="1"/>
          <p:nvPr/>
        </p:nvSpPr>
        <p:spPr>
          <a:xfrm>
            <a:off x="107504" y="1910034"/>
            <a:ext cx="8784976" cy="1323439"/>
          </a:xfrm>
          <a:prstGeom prst="rect">
            <a:avLst/>
          </a:prstGeom>
          <a:noFill/>
        </p:spPr>
        <p:txBody>
          <a:bodyPr wrap="square" rtlCol="0" anchor="ctr">
            <a:spAutoFit/>
          </a:bodyPr>
          <a:lstStyle/>
          <a:p>
            <a:pPr algn="ctr"/>
            <a:r>
              <a:rPr lang="fr-FR" sz="8000" b="1" dirty="0">
                <a:solidFill>
                  <a:schemeClr val="bg1"/>
                </a:solidFill>
                <a:latin typeface="Montserrat" panose="020B0604020202020204" charset="0"/>
              </a:rPr>
              <a:t>Gracias</a:t>
            </a:r>
          </a:p>
        </p:txBody>
      </p:sp>
    </p:spTree>
    <p:extLst>
      <p:ext uri="{BB962C8B-B14F-4D97-AF65-F5344CB8AC3E}">
        <p14:creationId xmlns:p14="http://schemas.microsoft.com/office/powerpoint/2010/main" val="423163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2A25F41-A8A9-4F9C-910D-E82EDC980375}"/>
              </a:ext>
            </a:extLst>
          </p:cNvPr>
          <p:cNvSpPr/>
          <p:nvPr/>
        </p:nvSpPr>
        <p:spPr>
          <a:xfrm>
            <a:off x="1467952" y="1347614"/>
            <a:ext cx="6264696" cy="898825"/>
          </a:xfrm>
          <a:prstGeom prst="rect">
            <a:avLst/>
          </a:prstGeom>
          <a:solidFill>
            <a:schemeClr val="bg1">
              <a:lumMod val="75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6B7924E1-E345-4EFC-A31F-190091073873}"/>
              </a:ext>
            </a:extLst>
          </p:cNvPr>
          <p:cNvSpPr/>
          <p:nvPr/>
        </p:nvSpPr>
        <p:spPr>
          <a:xfrm>
            <a:off x="1467952" y="2400208"/>
            <a:ext cx="6264696" cy="898825"/>
          </a:xfrm>
          <a:prstGeom prst="rect">
            <a:avLst/>
          </a:prstGeom>
          <a:solidFill>
            <a:schemeClr val="bg1">
              <a:lumMod val="75000"/>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8" name="Rectangle 17"/>
          <p:cNvSpPr/>
          <p:nvPr/>
        </p:nvSpPr>
        <p:spPr>
          <a:xfrm>
            <a:off x="3329286" y="2581284"/>
            <a:ext cx="4064370" cy="261610"/>
          </a:xfrm>
          <a:prstGeom prst="rect">
            <a:avLst/>
          </a:prstGeom>
        </p:spPr>
        <p:txBody>
          <a:bodyPr wrap="square">
            <a:spAutoFit/>
          </a:bodyPr>
          <a:lstStyle/>
          <a:p>
            <a:pPr algn="ctr"/>
            <a:r>
              <a:rPr lang="es-ES" sz="1100" dirty="0">
                <a:latin typeface="Montserrat" panose="020B0604020202020204" charset="0"/>
              </a:rPr>
              <a:t>Suma de puntos acumulados en una etapa</a:t>
            </a:r>
            <a:endParaRPr lang="fr-FR" sz="1100" dirty="0">
              <a:latin typeface="Montserrat" panose="020B0604020202020204" charset="0"/>
            </a:endParaRPr>
          </a:p>
        </p:txBody>
      </p:sp>
      <p:sp>
        <p:nvSpPr>
          <p:cNvPr id="20" name="Rectangle 19"/>
          <p:cNvSpPr/>
          <p:nvPr/>
        </p:nvSpPr>
        <p:spPr>
          <a:xfrm>
            <a:off x="3249687" y="2895575"/>
            <a:ext cx="4202633" cy="430887"/>
          </a:xfrm>
          <a:prstGeom prst="rect">
            <a:avLst/>
          </a:prstGeom>
        </p:spPr>
        <p:txBody>
          <a:bodyPr wrap="square">
            <a:spAutoFit/>
          </a:bodyPr>
          <a:lstStyle/>
          <a:p>
            <a:pPr algn="ctr"/>
            <a:r>
              <a:rPr lang="es-ES" sz="1100" dirty="0">
                <a:latin typeface="Montserrat" panose="020B0604020202020204" charset="0"/>
              </a:rPr>
              <a:t>Total de preguntas ponderadas y completadas en una etapa</a:t>
            </a:r>
          </a:p>
        </p:txBody>
      </p:sp>
      <p:sp>
        <p:nvSpPr>
          <p:cNvPr id="14" name="Rectangle 13"/>
          <p:cNvSpPr/>
          <p:nvPr/>
        </p:nvSpPr>
        <p:spPr>
          <a:xfrm>
            <a:off x="3329286" y="1522822"/>
            <a:ext cx="3344290" cy="261610"/>
          </a:xfrm>
          <a:prstGeom prst="rect">
            <a:avLst/>
          </a:prstGeom>
        </p:spPr>
        <p:txBody>
          <a:bodyPr wrap="square">
            <a:spAutoFit/>
          </a:bodyPr>
          <a:lstStyle/>
          <a:p>
            <a:pPr algn="ctr"/>
            <a:r>
              <a:rPr lang="es-ES" sz="1100" dirty="0">
                <a:latin typeface="Montserrat" panose="020B0604020202020204" charset="0"/>
              </a:rPr>
              <a:t>Suma de puntos acumulados</a:t>
            </a:r>
          </a:p>
        </p:txBody>
      </p:sp>
      <p:sp>
        <p:nvSpPr>
          <p:cNvPr id="16" name="Rectangle 15"/>
          <p:cNvSpPr/>
          <p:nvPr/>
        </p:nvSpPr>
        <p:spPr>
          <a:xfrm>
            <a:off x="3059832" y="1837113"/>
            <a:ext cx="3914601" cy="261610"/>
          </a:xfrm>
          <a:prstGeom prst="rect">
            <a:avLst/>
          </a:prstGeom>
        </p:spPr>
        <p:txBody>
          <a:bodyPr wrap="square">
            <a:spAutoFit/>
          </a:bodyPr>
          <a:lstStyle/>
          <a:p>
            <a:pPr algn="ctr"/>
            <a:r>
              <a:rPr lang="es-ES" sz="1100" dirty="0">
                <a:latin typeface="Montserrat" panose="020B0604020202020204" charset="0"/>
              </a:rPr>
              <a:t>Total de preguntas ponderadas y completadas</a:t>
            </a:r>
          </a:p>
        </p:txBody>
      </p:sp>
      <p:sp>
        <p:nvSpPr>
          <p:cNvPr id="2" name="Espace réservé du texte 1"/>
          <p:cNvSpPr>
            <a:spLocks noGrp="1"/>
          </p:cNvSpPr>
          <p:nvPr>
            <p:ph type="body" sz="quarter" idx="14"/>
          </p:nvPr>
        </p:nvSpPr>
        <p:spPr/>
        <p:txBody>
          <a:bodyPr/>
          <a:lstStyle/>
          <a:p>
            <a:r>
              <a:rPr lang="es-ES" dirty="0"/>
              <a:t>Metodología y reglas de cálculo</a:t>
            </a:r>
          </a:p>
        </p:txBody>
      </p:sp>
      <p:sp>
        <p:nvSpPr>
          <p:cNvPr id="4" name="Rectangle 3"/>
          <p:cNvSpPr/>
          <p:nvPr/>
        </p:nvSpPr>
        <p:spPr>
          <a:xfrm>
            <a:off x="20343" y="699542"/>
            <a:ext cx="9144000" cy="534313"/>
          </a:xfrm>
          <a:prstGeom prst="rect">
            <a:avLst/>
          </a:prstGeom>
        </p:spPr>
        <p:txBody>
          <a:bodyPr wrap="square">
            <a:spAutoFit/>
          </a:bodyPr>
          <a:lstStyle/>
          <a:p>
            <a:pPr marL="92075" indent="-3175" algn="just">
              <a:lnSpc>
                <a:spcPct val="125000"/>
              </a:lnSpc>
            </a:pPr>
            <a:r>
              <a:rPr lang="es-ES" altLang="fr-FR" sz="1200" dirty="0">
                <a:latin typeface="Montserrat" panose="02000505000000020004" pitchFamily="2" charset="0"/>
              </a:rPr>
              <a:t>La puntuación general y la puntuación por etapas son la suma de los puntos acumulados en el total máximo de puntos de las preguntas respondidas. Una pregunta no especificada o no ponderada no se incluye en los cálculos.</a:t>
            </a:r>
            <a:endParaRPr lang="fr-FR" sz="1200" dirty="0">
              <a:latin typeface="Montserrat" panose="02000505000000020004" pitchFamily="2" charset="0"/>
            </a:endParaRPr>
          </a:p>
        </p:txBody>
      </p:sp>
      <p:sp>
        <p:nvSpPr>
          <p:cNvPr id="5" name="ZoneTexte 4"/>
          <p:cNvSpPr txBox="1"/>
          <p:nvPr/>
        </p:nvSpPr>
        <p:spPr>
          <a:xfrm>
            <a:off x="585389" y="3507854"/>
            <a:ext cx="8029822" cy="246221"/>
          </a:xfrm>
          <a:prstGeom prst="rect">
            <a:avLst/>
          </a:prstGeom>
          <a:noFill/>
        </p:spPr>
        <p:txBody>
          <a:bodyPr wrap="square" rtlCol="0">
            <a:spAutoFit/>
          </a:bodyPr>
          <a:lstStyle/>
          <a:p>
            <a:pPr algn="ctr"/>
            <a:r>
              <a:rPr lang="es-ES" sz="1000" i="1" dirty="0">
                <a:latin typeface="Montserrat" panose="020B0604020202020204" charset="0"/>
              </a:rPr>
              <a:t>Los porcentajes en este informe se han redondeado, por lo que su suma no siempre es del 100%.</a:t>
            </a:r>
            <a:endParaRPr lang="fr-FR" sz="1000" i="1" dirty="0">
              <a:latin typeface="Montserrat" panose="020B0604020202020204" charset="0"/>
            </a:endParaRPr>
          </a:p>
        </p:txBody>
      </p:sp>
      <p:sp>
        <p:nvSpPr>
          <p:cNvPr id="12" name="ZoneTexte 11"/>
          <p:cNvSpPr txBox="1"/>
          <p:nvPr/>
        </p:nvSpPr>
        <p:spPr>
          <a:xfrm>
            <a:off x="107950" y="3723878"/>
            <a:ext cx="3024336" cy="261610"/>
          </a:xfrm>
          <a:prstGeom prst="rect">
            <a:avLst/>
          </a:prstGeom>
          <a:noFill/>
        </p:spPr>
        <p:txBody>
          <a:bodyPr wrap="square" rtlCol="0">
            <a:spAutoFit/>
          </a:bodyPr>
          <a:lstStyle/>
          <a:p>
            <a:r>
              <a:rPr lang="es-ES" sz="1100" b="1" dirty="0">
                <a:latin typeface="Montserrat" panose="020B0604020202020204" charset="0"/>
              </a:rPr>
              <a:t>Umbrales de resultados:</a:t>
            </a:r>
          </a:p>
        </p:txBody>
      </p:sp>
      <p:sp>
        <p:nvSpPr>
          <p:cNvPr id="13" name="Rectangle 12"/>
          <p:cNvSpPr/>
          <p:nvPr/>
        </p:nvSpPr>
        <p:spPr>
          <a:xfrm>
            <a:off x="1691680" y="1670471"/>
            <a:ext cx="1800200" cy="261610"/>
          </a:xfrm>
          <a:prstGeom prst="rect">
            <a:avLst/>
          </a:prstGeom>
        </p:spPr>
        <p:txBody>
          <a:bodyPr wrap="square">
            <a:spAutoFit/>
          </a:bodyPr>
          <a:lstStyle/>
          <a:p>
            <a:r>
              <a:rPr lang="es-ES" sz="1100" dirty="0">
                <a:latin typeface="Montserrat" panose="020B0604020202020204" charset="0"/>
              </a:rPr>
              <a:t>Puntuación General = </a:t>
            </a:r>
          </a:p>
        </p:txBody>
      </p:sp>
      <p:cxnSp>
        <p:nvCxnSpPr>
          <p:cNvPr id="15" name="Connecteur droit 14"/>
          <p:cNvCxnSpPr>
            <a:cxnSpLocks/>
          </p:cNvCxnSpPr>
          <p:nvPr/>
        </p:nvCxnSpPr>
        <p:spPr>
          <a:xfrm>
            <a:off x="3315942" y="1808972"/>
            <a:ext cx="3344290" cy="9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67952" y="2728933"/>
            <a:ext cx="2023928" cy="261610"/>
          </a:xfrm>
          <a:prstGeom prst="rect">
            <a:avLst/>
          </a:prstGeom>
        </p:spPr>
        <p:txBody>
          <a:bodyPr wrap="square">
            <a:spAutoFit/>
          </a:bodyPr>
          <a:lstStyle/>
          <a:p>
            <a:r>
              <a:rPr lang="es-ES" sz="1100" dirty="0">
                <a:latin typeface="Montserrat" panose="020B0604020202020204" charset="0"/>
              </a:rPr>
              <a:t>Puntuación por etapas = </a:t>
            </a:r>
          </a:p>
        </p:txBody>
      </p:sp>
      <p:cxnSp>
        <p:nvCxnSpPr>
          <p:cNvPr id="19" name="Connecteur droit 18"/>
          <p:cNvCxnSpPr>
            <a:cxnSpLocks/>
          </p:cNvCxnSpPr>
          <p:nvPr/>
        </p:nvCxnSpPr>
        <p:spPr>
          <a:xfrm>
            <a:off x="3315942" y="2867435"/>
            <a:ext cx="4064370" cy="28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7">
            <a:extLst>
              <a:ext uri="{FF2B5EF4-FFF2-40B4-BE49-F238E27FC236}">
                <a16:creationId xmlns:a16="http://schemas.microsoft.com/office/drawing/2014/main" id="{263CFFBB-E2A7-49EB-BAA8-89166073E869}"/>
              </a:ext>
            </a:extLst>
          </p:cNvPr>
          <p:cNvSpPr txBox="1"/>
          <p:nvPr/>
        </p:nvSpPr>
        <p:spPr bwMode="auto">
          <a:xfrm>
            <a:off x="2016526" y="4316732"/>
            <a:ext cx="2363977"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Confort: Resultado  entre 71 pts. y 85 pts.</a:t>
            </a:r>
          </a:p>
        </p:txBody>
      </p:sp>
      <p:sp>
        <p:nvSpPr>
          <p:cNvPr id="25" name="Rectangle 28">
            <a:extLst>
              <a:ext uri="{FF2B5EF4-FFF2-40B4-BE49-F238E27FC236}">
                <a16:creationId xmlns:a16="http://schemas.microsoft.com/office/drawing/2014/main" id="{8A09E947-A30B-433B-80C0-02C607ED63EB}"/>
              </a:ext>
            </a:extLst>
          </p:cNvPr>
          <p:cNvSpPr/>
          <p:nvPr/>
        </p:nvSpPr>
        <p:spPr>
          <a:xfrm>
            <a:off x="1801515" y="4341410"/>
            <a:ext cx="216000" cy="144000"/>
          </a:xfrm>
          <a:prstGeom prst="rect">
            <a:avLst/>
          </a:prstGeom>
          <a:solidFill>
            <a:srgbClr val="7EB9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6" name="Rectangle 29">
            <a:extLst>
              <a:ext uri="{FF2B5EF4-FFF2-40B4-BE49-F238E27FC236}">
                <a16:creationId xmlns:a16="http://schemas.microsoft.com/office/drawing/2014/main" id="{960D6728-DBD7-4AAD-90EE-6C981C217B32}"/>
              </a:ext>
            </a:extLst>
          </p:cNvPr>
          <p:cNvSpPr/>
          <p:nvPr/>
        </p:nvSpPr>
        <p:spPr>
          <a:xfrm>
            <a:off x="1799144" y="4547564"/>
            <a:ext cx="216000" cy="144000"/>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ZoneTexte 30">
            <a:extLst>
              <a:ext uri="{FF2B5EF4-FFF2-40B4-BE49-F238E27FC236}">
                <a16:creationId xmlns:a16="http://schemas.microsoft.com/office/drawing/2014/main" id="{D65BF496-F3C2-4AA4-B55F-F462DB7BB0E9}"/>
              </a:ext>
            </a:extLst>
          </p:cNvPr>
          <p:cNvSpPr txBox="1"/>
          <p:nvPr/>
        </p:nvSpPr>
        <p:spPr bwMode="auto">
          <a:xfrm>
            <a:off x="2015168" y="4517948"/>
            <a:ext cx="2484824"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Fragilidad: Resultado entre 61 pts. y  70 pts.</a:t>
            </a:r>
          </a:p>
        </p:txBody>
      </p:sp>
      <p:sp>
        <p:nvSpPr>
          <p:cNvPr id="29" name="Rectangle 31">
            <a:extLst>
              <a:ext uri="{FF2B5EF4-FFF2-40B4-BE49-F238E27FC236}">
                <a16:creationId xmlns:a16="http://schemas.microsoft.com/office/drawing/2014/main" id="{80C75045-214A-4229-838C-8336F1C651C9}"/>
              </a:ext>
            </a:extLst>
          </p:cNvPr>
          <p:cNvSpPr/>
          <p:nvPr/>
        </p:nvSpPr>
        <p:spPr>
          <a:xfrm>
            <a:off x="1801515" y="4763604"/>
            <a:ext cx="216000" cy="144000"/>
          </a:xfrm>
          <a:prstGeom prst="rect">
            <a:avLst/>
          </a:prstGeom>
          <a:solidFill>
            <a:srgbClr val="DC3A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0" name="ZoneTexte 32">
            <a:extLst>
              <a:ext uri="{FF2B5EF4-FFF2-40B4-BE49-F238E27FC236}">
                <a16:creationId xmlns:a16="http://schemas.microsoft.com/office/drawing/2014/main" id="{6B77E10A-8CA6-43B6-97F0-D867D270654F}"/>
              </a:ext>
            </a:extLst>
          </p:cNvPr>
          <p:cNvSpPr txBox="1"/>
          <p:nvPr/>
        </p:nvSpPr>
        <p:spPr bwMode="auto">
          <a:xfrm>
            <a:off x="2015143" y="4714698"/>
            <a:ext cx="1704488"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Alerta: Resultado &lt;=  60 pts.</a:t>
            </a:r>
          </a:p>
        </p:txBody>
      </p:sp>
      <p:sp>
        <p:nvSpPr>
          <p:cNvPr id="31" name="Rectangle 31">
            <a:extLst>
              <a:ext uri="{FF2B5EF4-FFF2-40B4-BE49-F238E27FC236}">
                <a16:creationId xmlns:a16="http://schemas.microsoft.com/office/drawing/2014/main" id="{FC0BEDB7-B97D-4803-A268-E94B8828056F}"/>
              </a:ext>
            </a:extLst>
          </p:cNvPr>
          <p:cNvSpPr/>
          <p:nvPr/>
        </p:nvSpPr>
        <p:spPr>
          <a:xfrm>
            <a:off x="1801515" y="4132824"/>
            <a:ext cx="216000" cy="144000"/>
          </a:xfrm>
          <a:prstGeom prst="rect">
            <a:avLst/>
          </a:prstGeom>
          <a:solidFill>
            <a:srgbClr val="4FBD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2" name="ZoneTexte 32">
            <a:extLst>
              <a:ext uri="{FF2B5EF4-FFF2-40B4-BE49-F238E27FC236}">
                <a16:creationId xmlns:a16="http://schemas.microsoft.com/office/drawing/2014/main" id="{809B5877-FF13-40E4-9805-4F04B72B6F1A}"/>
              </a:ext>
            </a:extLst>
          </p:cNvPr>
          <p:cNvSpPr txBox="1"/>
          <p:nvPr/>
        </p:nvSpPr>
        <p:spPr bwMode="auto">
          <a:xfrm>
            <a:off x="2015143" y="4083918"/>
            <a:ext cx="1768000"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Dominio: Resultado &gt;  85 pts.</a:t>
            </a:r>
          </a:p>
        </p:txBody>
      </p:sp>
    </p:spTree>
    <p:extLst>
      <p:ext uri="{BB962C8B-B14F-4D97-AF65-F5344CB8AC3E}">
        <p14:creationId xmlns:p14="http://schemas.microsoft.com/office/powerpoint/2010/main" val="334237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B060FFF-0B2B-42D9-9AE0-58FEE8D3E159}"/>
              </a:ext>
            </a:extLst>
          </p:cNvPr>
          <p:cNvSpPr>
            <a:spLocks noGrp="1"/>
          </p:cNvSpPr>
          <p:nvPr>
            <p:ph type="sldNum" idx="12"/>
          </p:nvPr>
        </p:nvSpPr>
        <p:spPr/>
        <p:txBody>
          <a:bodyPr/>
          <a:lstStyle/>
          <a:p>
            <a:fld id="{00000000-1234-1234-1234-123412341234}" type="slidenum">
              <a:rPr lang="fr-FR" smtClean="0"/>
              <a:pPr/>
              <a:t>5</a:t>
            </a:fld>
            <a:endParaRPr lang="fr-FR" dirty="0"/>
          </a:p>
        </p:txBody>
      </p:sp>
      <p:sp>
        <p:nvSpPr>
          <p:cNvPr id="3" name="Marcador de texto 2">
            <a:extLst>
              <a:ext uri="{FF2B5EF4-FFF2-40B4-BE49-F238E27FC236}">
                <a16:creationId xmlns:a16="http://schemas.microsoft.com/office/drawing/2014/main" id="{246158A1-0840-4B01-BBB8-7A09D6DE1D7F}"/>
              </a:ext>
            </a:extLst>
          </p:cNvPr>
          <p:cNvSpPr>
            <a:spLocks noGrp="1"/>
          </p:cNvSpPr>
          <p:nvPr>
            <p:ph type="body" sz="quarter" idx="14"/>
          </p:nvPr>
        </p:nvSpPr>
        <p:spPr/>
        <p:txBody>
          <a:bodyPr/>
          <a:lstStyle/>
          <a:p>
            <a:r>
              <a:rPr lang="es-ES" dirty="0"/>
              <a:t>Ponderación de las etapas del cuestionario</a:t>
            </a:r>
          </a:p>
        </p:txBody>
      </p:sp>
      <p:sp>
        <p:nvSpPr>
          <p:cNvPr id="25" name="Rectangle 2">
            <a:extLst>
              <a:ext uri="{FF2B5EF4-FFF2-40B4-BE49-F238E27FC236}">
                <a16:creationId xmlns:a16="http://schemas.microsoft.com/office/drawing/2014/main" id="{4BAA1EC0-AAF2-4819-A367-EDD0B0556BCD}"/>
              </a:ext>
            </a:extLst>
          </p:cNvPr>
          <p:cNvSpPr/>
          <p:nvPr/>
        </p:nvSpPr>
        <p:spPr>
          <a:xfrm>
            <a:off x="611560" y="986635"/>
            <a:ext cx="1440160" cy="1657124"/>
          </a:xfrm>
          <a:prstGeom prst="rect">
            <a:avLst/>
          </a:prstGeom>
          <a:solidFill>
            <a:sysClr val="window" lastClr="FFFFFF"/>
          </a:solidFill>
          <a:ln w="12700" cap="flat" cmpd="sng" algn="ctr">
            <a:solidFill>
              <a:srgbClr val="007DC3"/>
            </a:solidFill>
            <a:prstDash val="solid"/>
            <a:miter lim="800000"/>
          </a:ln>
          <a:effectLst/>
        </p:spPr>
        <p:txBody>
          <a:bodyPr lIns="91440" tIns="45720" rIns="91440" bIns="240000" rtlCol="0" anchor="b"/>
          <a:lstStyle/>
          <a:p>
            <a:pPr marL="0" marR="0" lvl="0" indent="0" algn="ctr" defTabSz="913992"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ontserrat"/>
                <a:ea typeface="+mn-ea"/>
                <a:cs typeface="+mn-cs"/>
              </a:rPr>
              <a:t>Llamada a la librería                             </a:t>
            </a: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p:txBody>
      </p:sp>
      <p:pic>
        <p:nvPicPr>
          <p:cNvPr id="42" name="Picture 2" descr="llamada telefónica ">
            <a:extLst>
              <a:ext uri="{FF2B5EF4-FFF2-40B4-BE49-F238E27FC236}">
                <a16:creationId xmlns:a16="http://schemas.microsoft.com/office/drawing/2014/main" id="{2A960055-51DE-42E3-A673-1CED4D3B98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583" y="1166194"/>
            <a:ext cx="589752" cy="589752"/>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7904FCBF-F4E1-4F00-B2D7-FCF0F867F57E}"/>
              </a:ext>
            </a:extLst>
          </p:cNvPr>
          <p:cNvSpPr txBox="1"/>
          <p:nvPr/>
        </p:nvSpPr>
        <p:spPr>
          <a:xfrm>
            <a:off x="946604" y="2161417"/>
            <a:ext cx="875853"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11,67%</a:t>
            </a:r>
          </a:p>
        </p:txBody>
      </p:sp>
      <p:sp>
        <p:nvSpPr>
          <p:cNvPr id="44" name="Rectangle 2">
            <a:extLst>
              <a:ext uri="{FF2B5EF4-FFF2-40B4-BE49-F238E27FC236}">
                <a16:creationId xmlns:a16="http://schemas.microsoft.com/office/drawing/2014/main" id="{06EB15DF-55A2-4571-ACE2-E1A714111500}"/>
              </a:ext>
            </a:extLst>
          </p:cNvPr>
          <p:cNvSpPr/>
          <p:nvPr/>
        </p:nvSpPr>
        <p:spPr>
          <a:xfrm>
            <a:off x="2627784" y="987574"/>
            <a:ext cx="1440160" cy="1657124"/>
          </a:xfrm>
          <a:prstGeom prst="rect">
            <a:avLst/>
          </a:prstGeom>
          <a:solidFill>
            <a:sysClr val="window" lastClr="FFFFFF"/>
          </a:solidFill>
          <a:ln w="12700" cap="flat" cmpd="sng" algn="ctr">
            <a:solidFill>
              <a:srgbClr val="3BBB9A"/>
            </a:solidFill>
            <a:prstDash val="solid"/>
            <a:miter lim="800000"/>
          </a:ln>
          <a:effectLst/>
        </p:spPr>
        <p:txBody>
          <a:bodyPr lIns="91440" tIns="45720" rIns="91440" bIns="240000" rtlCol="0" anchor="b"/>
          <a:lstStyle/>
          <a:p>
            <a:pPr marL="0" marR="0" lvl="0" indent="0" algn="ctr" defTabSz="913992"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Montserrat"/>
              </a:rPr>
              <a:t>Escaparate</a:t>
            </a: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p:txBody>
      </p:sp>
      <p:pic>
        <p:nvPicPr>
          <p:cNvPr id="45" name="Picture 2" descr="librería icono gratis">
            <a:extLst>
              <a:ext uri="{FF2B5EF4-FFF2-40B4-BE49-F238E27FC236}">
                <a16:creationId xmlns:a16="http://schemas.microsoft.com/office/drawing/2014/main" id="{4664C608-1A44-40CC-B9E6-7829825D84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4197" y="1151411"/>
            <a:ext cx="528020" cy="528020"/>
          </a:xfrm>
          <a:prstGeom prst="rect">
            <a:avLst/>
          </a:prstGeom>
          <a:noFill/>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BE746875-B226-45B2-9E21-B3805DBF53A5}"/>
              </a:ext>
            </a:extLst>
          </p:cNvPr>
          <p:cNvSpPr txBox="1"/>
          <p:nvPr/>
        </p:nvSpPr>
        <p:spPr>
          <a:xfrm>
            <a:off x="2943863" y="2161417"/>
            <a:ext cx="835440"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6,67%</a:t>
            </a:r>
          </a:p>
        </p:txBody>
      </p:sp>
      <p:sp>
        <p:nvSpPr>
          <p:cNvPr id="47" name="Rectangle 2">
            <a:extLst>
              <a:ext uri="{FF2B5EF4-FFF2-40B4-BE49-F238E27FC236}">
                <a16:creationId xmlns:a16="http://schemas.microsoft.com/office/drawing/2014/main" id="{6D66C5A6-2DA1-49C7-90D3-B1F8FA6F44EC}"/>
              </a:ext>
            </a:extLst>
          </p:cNvPr>
          <p:cNvSpPr/>
          <p:nvPr/>
        </p:nvSpPr>
        <p:spPr>
          <a:xfrm>
            <a:off x="4703093" y="987574"/>
            <a:ext cx="1440160" cy="1657124"/>
          </a:xfrm>
          <a:prstGeom prst="rect">
            <a:avLst/>
          </a:prstGeom>
          <a:solidFill>
            <a:sysClr val="window" lastClr="FFFFFF"/>
          </a:solidFill>
          <a:ln w="12700" cap="flat" cmpd="sng" algn="ctr">
            <a:solidFill>
              <a:schemeClr val="accent3"/>
            </a:solidFill>
            <a:prstDash val="solid"/>
            <a:miter lim="800000"/>
          </a:ln>
          <a:effectLst/>
        </p:spPr>
        <p:txBody>
          <a:bodyPr lIns="91440" tIns="45720" rIns="91440" bIns="240000" rtlCol="0" anchor="b"/>
          <a:lstStyle/>
          <a:p>
            <a:pPr marL="0" marR="0" lvl="0" indent="0" algn="ctr" defTabSz="913992"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Montserrat"/>
              </a:rPr>
              <a:t>Entrada</a:t>
            </a: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p:txBody>
      </p:sp>
      <p:pic>
        <p:nvPicPr>
          <p:cNvPr id="48" name="Picture 4" descr="Librería icono gratis">
            <a:extLst>
              <a:ext uri="{FF2B5EF4-FFF2-40B4-BE49-F238E27FC236}">
                <a16:creationId xmlns:a16="http://schemas.microsoft.com/office/drawing/2014/main" id="{9FF0D667-3DE1-46D1-9C33-ED468C58B1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8233" y="1116172"/>
            <a:ext cx="570662" cy="570662"/>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31474FA7-7110-445F-8393-DE3DDBEDF4EE}"/>
              </a:ext>
            </a:extLst>
          </p:cNvPr>
          <p:cNvSpPr txBox="1"/>
          <p:nvPr/>
        </p:nvSpPr>
        <p:spPr>
          <a:xfrm>
            <a:off x="4970440" y="2189566"/>
            <a:ext cx="960352"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15,00%</a:t>
            </a:r>
          </a:p>
        </p:txBody>
      </p:sp>
      <p:sp>
        <p:nvSpPr>
          <p:cNvPr id="50" name="Rectangle 2">
            <a:extLst>
              <a:ext uri="{FF2B5EF4-FFF2-40B4-BE49-F238E27FC236}">
                <a16:creationId xmlns:a16="http://schemas.microsoft.com/office/drawing/2014/main" id="{E49D105E-B54C-4A8D-8E6A-12E28BB48BB6}"/>
              </a:ext>
            </a:extLst>
          </p:cNvPr>
          <p:cNvSpPr/>
          <p:nvPr/>
        </p:nvSpPr>
        <p:spPr>
          <a:xfrm>
            <a:off x="6804248" y="987574"/>
            <a:ext cx="1440160" cy="1657124"/>
          </a:xfrm>
          <a:prstGeom prst="rect">
            <a:avLst/>
          </a:prstGeom>
          <a:solidFill>
            <a:sysClr val="window" lastClr="FFFFFF"/>
          </a:solidFill>
          <a:ln w="12700" cap="flat" cmpd="sng" algn="ctr">
            <a:solidFill>
              <a:srgbClr val="3BBB9A"/>
            </a:solidFill>
            <a:prstDash val="solid"/>
            <a:miter lim="800000"/>
          </a:ln>
          <a:effectLst/>
        </p:spPr>
        <p:txBody>
          <a:bodyPr lIns="91440" tIns="45720" rIns="91440" bIns="240000" rtlCol="0" anchor="b"/>
          <a:lstStyle/>
          <a:p>
            <a:pPr marL="0" marR="0" lvl="0" indent="0" algn="ctr" defTabSz="913992"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Montserrat"/>
              </a:rPr>
              <a:t>Descubrimiento</a:t>
            </a: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p:txBody>
      </p:sp>
      <p:sp>
        <p:nvSpPr>
          <p:cNvPr id="51" name="CuadroTexto 50">
            <a:extLst>
              <a:ext uri="{FF2B5EF4-FFF2-40B4-BE49-F238E27FC236}">
                <a16:creationId xmlns:a16="http://schemas.microsoft.com/office/drawing/2014/main" id="{D35B8406-DC7C-4003-B9E3-D09C87601C63}"/>
              </a:ext>
            </a:extLst>
          </p:cNvPr>
          <p:cNvSpPr txBox="1"/>
          <p:nvPr/>
        </p:nvSpPr>
        <p:spPr>
          <a:xfrm>
            <a:off x="7069723" y="2215775"/>
            <a:ext cx="960352"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15,00%</a:t>
            </a:r>
          </a:p>
        </p:txBody>
      </p:sp>
      <p:pic>
        <p:nvPicPr>
          <p:cNvPr id="1026" name="Picture 2" descr="Magnifying glass search people">
            <a:extLst>
              <a:ext uri="{FF2B5EF4-FFF2-40B4-BE49-F238E27FC236}">
                <a16:creationId xmlns:a16="http://schemas.microsoft.com/office/drawing/2014/main" id="{C16E0B5D-E50A-4020-AB77-C778C766DE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236" t="10800" r="7672" b="9401"/>
          <a:stretch/>
        </p:blipFill>
        <p:spPr bwMode="auto">
          <a:xfrm>
            <a:off x="7161783" y="1124487"/>
            <a:ext cx="744487" cy="714994"/>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2">
            <a:extLst>
              <a:ext uri="{FF2B5EF4-FFF2-40B4-BE49-F238E27FC236}">
                <a16:creationId xmlns:a16="http://schemas.microsoft.com/office/drawing/2014/main" id="{85782BA5-9CD2-4872-9485-A4EAF42CB01E}"/>
              </a:ext>
            </a:extLst>
          </p:cNvPr>
          <p:cNvSpPr/>
          <p:nvPr/>
        </p:nvSpPr>
        <p:spPr>
          <a:xfrm>
            <a:off x="617846" y="3091089"/>
            <a:ext cx="1440160" cy="1657124"/>
          </a:xfrm>
          <a:prstGeom prst="rect">
            <a:avLst/>
          </a:prstGeom>
          <a:solidFill>
            <a:sysClr val="window" lastClr="FFFFFF"/>
          </a:solidFill>
          <a:ln w="12700" cap="flat" cmpd="sng" algn="ctr">
            <a:solidFill>
              <a:schemeClr val="accent3"/>
            </a:solidFill>
            <a:prstDash val="solid"/>
            <a:miter lim="800000"/>
          </a:ln>
          <a:effectLst/>
        </p:spPr>
        <p:txBody>
          <a:bodyPr lIns="91440" tIns="45720" rIns="91440" bIns="240000" rtlCol="0" anchor="b"/>
          <a:lstStyle/>
          <a:p>
            <a:pPr algn="ctr" defTabSz="913992"/>
            <a:r>
              <a:rPr lang="en-US" sz="1200" b="1" kern="0" dirty="0">
                <a:solidFill>
                  <a:prstClr val="black"/>
                </a:solidFill>
                <a:latin typeface="Montserrat"/>
              </a:rPr>
              <a:t>Argumentación</a:t>
            </a:r>
          </a:p>
          <a:p>
            <a:pPr algn="ctr" defTabSz="913992"/>
            <a:endParaRPr lang="en-US" sz="1200" b="1" kern="0" dirty="0">
              <a:solidFill>
                <a:prstClr val="black"/>
              </a:solidFill>
              <a:latin typeface="Montserrat"/>
            </a:endParaRPr>
          </a:p>
          <a:p>
            <a:pPr algn="ctr" defTabSz="913992"/>
            <a:endParaRPr lang="en-US" sz="1200" b="1" kern="0" dirty="0">
              <a:solidFill>
                <a:prstClr val="black"/>
              </a:solidFill>
              <a:latin typeface="Montserrat"/>
            </a:endParaRPr>
          </a:p>
        </p:txBody>
      </p:sp>
      <p:sp>
        <p:nvSpPr>
          <p:cNvPr id="54" name="Rectangle 2">
            <a:extLst>
              <a:ext uri="{FF2B5EF4-FFF2-40B4-BE49-F238E27FC236}">
                <a16:creationId xmlns:a16="http://schemas.microsoft.com/office/drawing/2014/main" id="{621C08F0-6BDD-4877-8329-0B570BBD6E40}"/>
              </a:ext>
            </a:extLst>
          </p:cNvPr>
          <p:cNvSpPr/>
          <p:nvPr/>
        </p:nvSpPr>
        <p:spPr>
          <a:xfrm>
            <a:off x="2627784" y="3091089"/>
            <a:ext cx="1440160" cy="1657124"/>
          </a:xfrm>
          <a:prstGeom prst="rect">
            <a:avLst/>
          </a:prstGeom>
          <a:solidFill>
            <a:sysClr val="window" lastClr="FFFFFF"/>
          </a:solidFill>
          <a:ln w="12700" cap="flat" cmpd="sng" algn="ctr">
            <a:solidFill>
              <a:srgbClr val="007DC3"/>
            </a:solidFill>
            <a:prstDash val="solid"/>
            <a:miter lim="800000"/>
          </a:ln>
          <a:effectLst/>
        </p:spPr>
        <p:txBody>
          <a:bodyPr lIns="91440" tIns="45720" rIns="91440" bIns="240000" rtlCol="0" anchor="b"/>
          <a:lstStyle/>
          <a:p>
            <a:pPr algn="ctr" defTabSz="913992"/>
            <a:r>
              <a:rPr lang="en-US" sz="1200" b="1" kern="0" dirty="0">
                <a:solidFill>
                  <a:prstClr val="black"/>
                </a:solidFill>
                <a:latin typeface="Montserrat"/>
              </a:rPr>
              <a:t>Cierre de venta</a:t>
            </a:r>
          </a:p>
          <a:p>
            <a:pPr algn="ctr" defTabSz="913992"/>
            <a:endParaRPr lang="en-US" sz="1200" b="1" kern="0" dirty="0">
              <a:solidFill>
                <a:prstClr val="black"/>
              </a:solidFill>
              <a:latin typeface="Montserrat"/>
            </a:endParaRPr>
          </a:p>
          <a:p>
            <a:pPr algn="ctr" defTabSz="913992"/>
            <a:endParaRPr lang="en-US" sz="1200" b="1" kern="0" dirty="0">
              <a:solidFill>
                <a:prstClr val="black"/>
              </a:solidFill>
              <a:latin typeface="Montserrat"/>
            </a:endParaRPr>
          </a:p>
        </p:txBody>
      </p:sp>
      <p:sp>
        <p:nvSpPr>
          <p:cNvPr id="55" name="CuadroTexto 54">
            <a:extLst>
              <a:ext uri="{FF2B5EF4-FFF2-40B4-BE49-F238E27FC236}">
                <a16:creationId xmlns:a16="http://schemas.microsoft.com/office/drawing/2014/main" id="{D35CC416-5431-4679-9E90-9E1432C8F04A}"/>
              </a:ext>
            </a:extLst>
          </p:cNvPr>
          <p:cNvSpPr txBox="1"/>
          <p:nvPr/>
        </p:nvSpPr>
        <p:spPr>
          <a:xfrm>
            <a:off x="893713" y="4291509"/>
            <a:ext cx="875853"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11,67%</a:t>
            </a:r>
          </a:p>
        </p:txBody>
      </p:sp>
      <p:sp>
        <p:nvSpPr>
          <p:cNvPr id="56" name="CuadroTexto 55">
            <a:extLst>
              <a:ext uri="{FF2B5EF4-FFF2-40B4-BE49-F238E27FC236}">
                <a16:creationId xmlns:a16="http://schemas.microsoft.com/office/drawing/2014/main" id="{A5F6B042-C231-40D6-BC87-2970520E2387}"/>
              </a:ext>
            </a:extLst>
          </p:cNvPr>
          <p:cNvSpPr txBox="1"/>
          <p:nvPr/>
        </p:nvSpPr>
        <p:spPr>
          <a:xfrm>
            <a:off x="3036628" y="4291509"/>
            <a:ext cx="818296"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3,33%</a:t>
            </a:r>
          </a:p>
        </p:txBody>
      </p:sp>
      <p:sp>
        <p:nvSpPr>
          <p:cNvPr id="57" name="Rectangle 2">
            <a:extLst>
              <a:ext uri="{FF2B5EF4-FFF2-40B4-BE49-F238E27FC236}">
                <a16:creationId xmlns:a16="http://schemas.microsoft.com/office/drawing/2014/main" id="{BABBF4DB-1B82-4A7D-B008-EB17797801F4}"/>
              </a:ext>
            </a:extLst>
          </p:cNvPr>
          <p:cNvSpPr/>
          <p:nvPr/>
        </p:nvSpPr>
        <p:spPr>
          <a:xfrm>
            <a:off x="4707686" y="3111113"/>
            <a:ext cx="1440160" cy="1657124"/>
          </a:xfrm>
          <a:prstGeom prst="rect">
            <a:avLst/>
          </a:prstGeom>
          <a:solidFill>
            <a:sysClr val="window" lastClr="FFFFFF"/>
          </a:solidFill>
          <a:ln w="12700" cap="flat" cmpd="sng" algn="ctr">
            <a:solidFill>
              <a:srgbClr val="3BBB9A"/>
            </a:solidFill>
            <a:prstDash val="solid"/>
            <a:miter lim="800000"/>
          </a:ln>
          <a:effectLst/>
        </p:spPr>
        <p:txBody>
          <a:bodyPr lIns="91440" tIns="45720" rIns="91440" bIns="240000" rtlCol="0" anchor="b"/>
          <a:lstStyle/>
          <a:p>
            <a:pPr marL="0" marR="0" lvl="0" indent="0" algn="ctr" defTabSz="913992"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Montserrat"/>
              </a:rPr>
              <a:t>Pase por caja</a:t>
            </a: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a:p>
            <a:pPr marL="0" marR="0" lvl="0" indent="0" algn="ctr" defTabSz="913992" eaLnBrk="1" fontAlgn="auto" latinLnBrk="0" hangingPunct="1">
              <a:lnSpc>
                <a:spcPct val="100000"/>
              </a:lnSpc>
              <a:spcBef>
                <a:spcPts val="0"/>
              </a:spcBef>
              <a:spcAft>
                <a:spcPts val="0"/>
              </a:spcAft>
              <a:buClrTx/>
              <a:buSzTx/>
              <a:buFontTx/>
              <a:buNone/>
              <a:tabLst/>
              <a:defRPr/>
            </a:pPr>
            <a:endParaRPr lang="en-US" sz="1200" b="1" kern="0" dirty="0">
              <a:solidFill>
                <a:prstClr val="black"/>
              </a:solidFill>
              <a:latin typeface="Montserrat"/>
            </a:endParaRPr>
          </a:p>
        </p:txBody>
      </p:sp>
      <p:sp>
        <p:nvSpPr>
          <p:cNvPr id="58" name="CuadroTexto 57">
            <a:extLst>
              <a:ext uri="{FF2B5EF4-FFF2-40B4-BE49-F238E27FC236}">
                <a16:creationId xmlns:a16="http://schemas.microsoft.com/office/drawing/2014/main" id="{CC76970B-AD03-4C35-8FEA-070474AE2B97}"/>
              </a:ext>
            </a:extLst>
          </p:cNvPr>
          <p:cNvSpPr txBox="1"/>
          <p:nvPr/>
        </p:nvSpPr>
        <p:spPr>
          <a:xfrm>
            <a:off x="4980215" y="4310594"/>
            <a:ext cx="960352"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23,33%</a:t>
            </a:r>
          </a:p>
        </p:txBody>
      </p:sp>
      <p:sp>
        <p:nvSpPr>
          <p:cNvPr id="59" name="Rectangle 2">
            <a:extLst>
              <a:ext uri="{FF2B5EF4-FFF2-40B4-BE49-F238E27FC236}">
                <a16:creationId xmlns:a16="http://schemas.microsoft.com/office/drawing/2014/main" id="{822B19DA-9678-4B28-BE6A-5086965C4A47}"/>
              </a:ext>
            </a:extLst>
          </p:cNvPr>
          <p:cNvSpPr/>
          <p:nvPr/>
        </p:nvSpPr>
        <p:spPr>
          <a:xfrm>
            <a:off x="6804248" y="3111192"/>
            <a:ext cx="1440160" cy="1657124"/>
          </a:xfrm>
          <a:prstGeom prst="rect">
            <a:avLst/>
          </a:prstGeom>
          <a:solidFill>
            <a:sysClr val="window" lastClr="FFFFFF"/>
          </a:solidFill>
          <a:ln w="12700" cap="flat" cmpd="sng" algn="ctr">
            <a:solidFill>
              <a:srgbClr val="007DC3"/>
            </a:solidFill>
            <a:prstDash val="solid"/>
            <a:miter lim="800000"/>
          </a:ln>
          <a:effectLst/>
        </p:spPr>
        <p:txBody>
          <a:bodyPr lIns="91440" tIns="45720" rIns="91440" bIns="240000" rtlCol="0" anchor="b"/>
          <a:lstStyle/>
          <a:p>
            <a:pPr algn="ctr" defTabSz="913992"/>
            <a:r>
              <a:rPr lang="en-US" sz="1200" b="1" kern="0" dirty="0">
                <a:solidFill>
                  <a:prstClr val="black"/>
                </a:solidFill>
                <a:latin typeface="Montserrat"/>
              </a:rPr>
              <a:t>Devolución</a:t>
            </a:r>
          </a:p>
          <a:p>
            <a:pPr algn="ctr" defTabSz="913992"/>
            <a:endParaRPr lang="en-US" sz="1200" b="1" kern="0" dirty="0">
              <a:solidFill>
                <a:prstClr val="black"/>
              </a:solidFill>
              <a:latin typeface="Montserrat"/>
            </a:endParaRPr>
          </a:p>
          <a:p>
            <a:pPr algn="ctr" defTabSz="913992"/>
            <a:endParaRPr lang="en-US" sz="1200" b="1" kern="0" dirty="0">
              <a:solidFill>
                <a:prstClr val="black"/>
              </a:solidFill>
              <a:latin typeface="Montserrat"/>
            </a:endParaRPr>
          </a:p>
        </p:txBody>
      </p:sp>
      <p:sp>
        <p:nvSpPr>
          <p:cNvPr id="60" name="CuadroTexto 59">
            <a:extLst>
              <a:ext uri="{FF2B5EF4-FFF2-40B4-BE49-F238E27FC236}">
                <a16:creationId xmlns:a16="http://schemas.microsoft.com/office/drawing/2014/main" id="{814060F1-9565-42AD-A763-579B2BE766D6}"/>
              </a:ext>
            </a:extLst>
          </p:cNvPr>
          <p:cNvSpPr txBox="1"/>
          <p:nvPr/>
        </p:nvSpPr>
        <p:spPr>
          <a:xfrm>
            <a:off x="7152084" y="4310594"/>
            <a:ext cx="912592" cy="338554"/>
          </a:xfrm>
          <a:prstGeom prst="rect">
            <a:avLst/>
          </a:prstGeom>
          <a:noFill/>
        </p:spPr>
        <p:txBody>
          <a:bodyPr wrap="square" rtlCol="0">
            <a:spAutoFit/>
          </a:bodyPr>
          <a:lstStyle/>
          <a:p>
            <a:r>
              <a:rPr lang="es-ES" sz="1600" dirty="0">
                <a:solidFill>
                  <a:srgbClr val="0070C0"/>
                </a:solidFill>
                <a:latin typeface="Montserrat" panose="02000505000000020004" pitchFamily="2" charset="0"/>
              </a:rPr>
              <a:t>13,33%</a:t>
            </a:r>
          </a:p>
        </p:txBody>
      </p:sp>
      <p:pic>
        <p:nvPicPr>
          <p:cNvPr id="1028" name="Picture 4">
            <a:extLst>
              <a:ext uri="{FF2B5EF4-FFF2-40B4-BE49-F238E27FC236}">
                <a16:creationId xmlns:a16="http://schemas.microsoft.com/office/drawing/2014/main" id="{23D8D34F-F9C7-4B2B-A447-A97A1DAD46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769" y="3307373"/>
            <a:ext cx="536806" cy="536806"/>
          </a:xfrm>
          <a:prstGeom prst="rect">
            <a:avLst/>
          </a:prstGeom>
          <a:noFill/>
          <a:extLst>
            <a:ext uri="{909E8E84-426E-40DD-AFC4-6F175D3DCCD1}">
              <a14:hiddenFill xmlns:a14="http://schemas.microsoft.com/office/drawing/2010/main">
                <a:solidFill>
                  <a:srgbClr val="FFFFFF"/>
                </a:solidFill>
              </a14:hiddenFill>
            </a:ext>
          </a:extLst>
        </p:spPr>
      </p:pic>
      <p:pic>
        <p:nvPicPr>
          <p:cNvPr id="63" name="Imagen 62">
            <a:extLst>
              <a:ext uri="{FF2B5EF4-FFF2-40B4-BE49-F238E27FC236}">
                <a16:creationId xmlns:a16="http://schemas.microsoft.com/office/drawing/2014/main" id="{D4A541EA-7E6E-40F9-8BD2-39D6AA317BE4}"/>
              </a:ext>
            </a:extLst>
          </p:cNvPr>
          <p:cNvPicPr>
            <a:picLocks noChangeAspect="1"/>
          </p:cNvPicPr>
          <p:nvPr/>
        </p:nvPicPr>
        <p:blipFill>
          <a:blip r:embed="rId7"/>
          <a:stretch>
            <a:fillRect/>
          </a:stretch>
        </p:blipFill>
        <p:spPr>
          <a:xfrm>
            <a:off x="5186899" y="3271414"/>
            <a:ext cx="572765" cy="572765"/>
          </a:xfrm>
          <a:prstGeom prst="rect">
            <a:avLst/>
          </a:prstGeom>
        </p:spPr>
      </p:pic>
      <p:pic>
        <p:nvPicPr>
          <p:cNvPr id="1030" name="Picture 6" descr="compras ">
            <a:extLst>
              <a:ext uri="{FF2B5EF4-FFF2-40B4-BE49-F238E27FC236}">
                <a16:creationId xmlns:a16="http://schemas.microsoft.com/office/drawing/2014/main" id="{360B2BD4-B253-4C14-98A4-1C19D07DC9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6628" y="3333310"/>
            <a:ext cx="552463" cy="5524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E110065-EC0B-4FCC-85D3-C2D34DD730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10580" y="3306806"/>
            <a:ext cx="627494" cy="627494"/>
          </a:xfrm>
          <a:prstGeom prst="rect">
            <a:avLst/>
          </a:prstGeom>
          <a:noFill/>
          <a:extLst>
            <a:ext uri="{909E8E84-426E-40DD-AFC4-6F175D3DCCD1}">
              <a14:hiddenFill xmlns:a14="http://schemas.microsoft.com/office/drawing/2010/main">
                <a:solidFill>
                  <a:srgbClr val="FFFFFF"/>
                </a:solidFill>
              </a14:hiddenFill>
            </a:ext>
          </a:extLst>
        </p:spPr>
      </p:pic>
      <p:sp>
        <p:nvSpPr>
          <p:cNvPr id="52" name="CuadroTexto 51">
            <a:extLst>
              <a:ext uri="{FF2B5EF4-FFF2-40B4-BE49-F238E27FC236}">
                <a16:creationId xmlns:a16="http://schemas.microsoft.com/office/drawing/2014/main" id="{D4F0F043-63F5-428F-B16C-1DFD058B157F}"/>
              </a:ext>
            </a:extLst>
          </p:cNvPr>
          <p:cNvSpPr txBox="1"/>
          <p:nvPr/>
        </p:nvSpPr>
        <p:spPr>
          <a:xfrm>
            <a:off x="912451" y="2397315"/>
            <a:ext cx="840295"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(7 puntos)</a:t>
            </a:r>
          </a:p>
        </p:txBody>
      </p:sp>
      <p:sp>
        <p:nvSpPr>
          <p:cNvPr id="67" name="CuadroTexto 66">
            <a:extLst>
              <a:ext uri="{FF2B5EF4-FFF2-40B4-BE49-F238E27FC236}">
                <a16:creationId xmlns:a16="http://schemas.microsoft.com/office/drawing/2014/main" id="{90E71195-1621-4DC2-93CE-B808E19A98A5}"/>
              </a:ext>
            </a:extLst>
          </p:cNvPr>
          <p:cNvSpPr txBox="1"/>
          <p:nvPr/>
        </p:nvSpPr>
        <p:spPr>
          <a:xfrm>
            <a:off x="2957259" y="2397315"/>
            <a:ext cx="841897"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(4 puntos)</a:t>
            </a:r>
          </a:p>
        </p:txBody>
      </p:sp>
      <p:sp>
        <p:nvSpPr>
          <p:cNvPr id="68" name="CuadroTexto 67">
            <a:extLst>
              <a:ext uri="{FF2B5EF4-FFF2-40B4-BE49-F238E27FC236}">
                <a16:creationId xmlns:a16="http://schemas.microsoft.com/office/drawing/2014/main" id="{8E089658-976F-48E6-B641-E4CFB90FE5B0}"/>
              </a:ext>
            </a:extLst>
          </p:cNvPr>
          <p:cNvSpPr txBox="1"/>
          <p:nvPr/>
        </p:nvSpPr>
        <p:spPr>
          <a:xfrm>
            <a:off x="5029667" y="2405009"/>
            <a:ext cx="846707"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(9 puntos)</a:t>
            </a:r>
          </a:p>
        </p:txBody>
      </p:sp>
      <p:sp>
        <p:nvSpPr>
          <p:cNvPr id="69" name="CuadroTexto 68">
            <a:extLst>
              <a:ext uri="{FF2B5EF4-FFF2-40B4-BE49-F238E27FC236}">
                <a16:creationId xmlns:a16="http://schemas.microsoft.com/office/drawing/2014/main" id="{D9D84D73-7D3C-459F-95F4-A31971F89F7D}"/>
              </a:ext>
            </a:extLst>
          </p:cNvPr>
          <p:cNvSpPr txBox="1"/>
          <p:nvPr/>
        </p:nvSpPr>
        <p:spPr>
          <a:xfrm>
            <a:off x="7126545" y="2431218"/>
            <a:ext cx="846707"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(9 puntos)</a:t>
            </a:r>
          </a:p>
        </p:txBody>
      </p:sp>
      <p:sp>
        <p:nvSpPr>
          <p:cNvPr id="70" name="CuadroTexto 69">
            <a:extLst>
              <a:ext uri="{FF2B5EF4-FFF2-40B4-BE49-F238E27FC236}">
                <a16:creationId xmlns:a16="http://schemas.microsoft.com/office/drawing/2014/main" id="{02BC1519-0FD5-4A03-A2A3-A715D1FF337C}"/>
              </a:ext>
            </a:extLst>
          </p:cNvPr>
          <p:cNvSpPr txBox="1"/>
          <p:nvPr/>
        </p:nvSpPr>
        <p:spPr>
          <a:xfrm>
            <a:off x="874818" y="4522016"/>
            <a:ext cx="840295"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(7 puntos)</a:t>
            </a:r>
          </a:p>
        </p:txBody>
      </p:sp>
      <p:sp>
        <p:nvSpPr>
          <p:cNvPr id="71" name="CuadroTexto 70">
            <a:extLst>
              <a:ext uri="{FF2B5EF4-FFF2-40B4-BE49-F238E27FC236}">
                <a16:creationId xmlns:a16="http://schemas.microsoft.com/office/drawing/2014/main" id="{04DA7E26-C04E-4485-B014-BF418D4891E1}"/>
              </a:ext>
            </a:extLst>
          </p:cNvPr>
          <p:cNvSpPr txBox="1"/>
          <p:nvPr/>
        </p:nvSpPr>
        <p:spPr>
          <a:xfrm>
            <a:off x="3025628" y="4515643"/>
            <a:ext cx="843501"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(2 puntos)</a:t>
            </a:r>
          </a:p>
        </p:txBody>
      </p:sp>
      <p:sp>
        <p:nvSpPr>
          <p:cNvPr id="72" name="CuadroTexto 71">
            <a:extLst>
              <a:ext uri="{FF2B5EF4-FFF2-40B4-BE49-F238E27FC236}">
                <a16:creationId xmlns:a16="http://schemas.microsoft.com/office/drawing/2014/main" id="{2B7030B5-DB9D-420A-A822-1F7E97C6FFC1}"/>
              </a:ext>
            </a:extLst>
          </p:cNvPr>
          <p:cNvSpPr txBox="1"/>
          <p:nvPr/>
        </p:nvSpPr>
        <p:spPr>
          <a:xfrm>
            <a:off x="5032873" y="4548501"/>
            <a:ext cx="893193"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(14 puntos)</a:t>
            </a:r>
          </a:p>
        </p:txBody>
      </p:sp>
      <p:sp>
        <p:nvSpPr>
          <p:cNvPr id="73" name="CuadroTexto 72">
            <a:extLst>
              <a:ext uri="{FF2B5EF4-FFF2-40B4-BE49-F238E27FC236}">
                <a16:creationId xmlns:a16="http://schemas.microsoft.com/office/drawing/2014/main" id="{885C9789-6865-49C5-B860-3CCD367B8789}"/>
              </a:ext>
            </a:extLst>
          </p:cNvPr>
          <p:cNvSpPr txBox="1"/>
          <p:nvPr/>
        </p:nvSpPr>
        <p:spPr>
          <a:xfrm>
            <a:off x="7161783" y="4524415"/>
            <a:ext cx="848309" cy="246221"/>
          </a:xfrm>
          <a:prstGeom prst="rect">
            <a:avLst/>
          </a:prstGeom>
          <a:noFill/>
        </p:spPr>
        <p:txBody>
          <a:bodyPr wrap="none" rtlCol="0">
            <a:spAutoFit/>
          </a:bodyPr>
          <a:lstStyle/>
          <a:p>
            <a:r>
              <a:rPr lang="es-ES" sz="1000" i="1" dirty="0">
                <a:solidFill>
                  <a:schemeClr val="bg1">
                    <a:lumMod val="50000"/>
                  </a:schemeClr>
                </a:solidFill>
                <a:latin typeface="Montserrat" panose="02000505000000020004" pitchFamily="2" charset="0"/>
              </a:rPr>
              <a:t>(8 puntos)</a:t>
            </a:r>
          </a:p>
        </p:txBody>
      </p:sp>
      <p:sp>
        <p:nvSpPr>
          <p:cNvPr id="62" name="CuadroTexto 61">
            <a:extLst>
              <a:ext uri="{FF2B5EF4-FFF2-40B4-BE49-F238E27FC236}">
                <a16:creationId xmlns:a16="http://schemas.microsoft.com/office/drawing/2014/main" id="{CCE2A2C4-C14C-47B7-8BAF-803CA438B869}"/>
              </a:ext>
            </a:extLst>
          </p:cNvPr>
          <p:cNvSpPr txBox="1"/>
          <p:nvPr/>
        </p:nvSpPr>
        <p:spPr>
          <a:xfrm>
            <a:off x="2384598" y="555526"/>
            <a:ext cx="3504486" cy="307777"/>
          </a:xfrm>
          <a:prstGeom prst="rect">
            <a:avLst/>
          </a:prstGeom>
          <a:noFill/>
        </p:spPr>
        <p:txBody>
          <a:bodyPr wrap="none" rtlCol="0">
            <a:spAutoFit/>
          </a:bodyPr>
          <a:lstStyle/>
          <a:p>
            <a:r>
              <a:rPr lang="es-ES" sz="1400" dirty="0">
                <a:latin typeface="Montserrat" panose="02000505000000020004" pitchFamily="2" charset="0"/>
              </a:rPr>
              <a:t>Score global 60 puntos = 100 puntos</a:t>
            </a:r>
          </a:p>
        </p:txBody>
      </p:sp>
    </p:spTree>
    <p:extLst>
      <p:ext uri="{BB962C8B-B14F-4D97-AF65-F5344CB8AC3E}">
        <p14:creationId xmlns:p14="http://schemas.microsoft.com/office/powerpoint/2010/main" val="256137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E4FC1D97-9B7F-481E-88F6-C33479C878D5}"/>
              </a:ext>
            </a:extLst>
          </p:cNvPr>
          <p:cNvSpPr>
            <a:spLocks noGrp="1"/>
          </p:cNvSpPr>
          <p:nvPr>
            <p:ph type="body" sz="quarter" idx="13"/>
          </p:nvPr>
        </p:nvSpPr>
        <p:spPr>
          <a:xfrm>
            <a:off x="107950" y="122138"/>
            <a:ext cx="8928100" cy="433388"/>
          </a:xfrm>
        </p:spPr>
        <p:txBody>
          <a:bodyPr/>
          <a:lstStyle/>
          <a:p>
            <a:r>
              <a:rPr lang="es-ES" dirty="0"/>
              <a:t>Estructura de la muestra de las visitas</a:t>
            </a:r>
            <a:endParaRPr lang="fr-FR" dirty="0"/>
          </a:p>
        </p:txBody>
      </p:sp>
      <p:sp>
        <p:nvSpPr>
          <p:cNvPr id="4" name="ZoneTexte 41">
            <a:extLst>
              <a:ext uri="{FF2B5EF4-FFF2-40B4-BE49-F238E27FC236}">
                <a16:creationId xmlns:a16="http://schemas.microsoft.com/office/drawing/2014/main" id="{658C552F-C8F2-40BE-8663-36564C7F24CA}"/>
              </a:ext>
            </a:extLst>
          </p:cNvPr>
          <p:cNvSpPr txBox="1"/>
          <p:nvPr/>
        </p:nvSpPr>
        <p:spPr>
          <a:xfrm>
            <a:off x="1314294" y="3075806"/>
            <a:ext cx="2016224" cy="369332"/>
          </a:xfrm>
          <a:prstGeom prst="rect">
            <a:avLst/>
          </a:prstGeom>
          <a:noFill/>
        </p:spPr>
        <p:txBody>
          <a:bodyPr wrap="square" rtlCol="0">
            <a:spAutoFit/>
          </a:bodyPr>
          <a:lstStyle/>
          <a:p>
            <a:r>
              <a:rPr lang="es-ES" sz="900" b="1" dirty="0">
                <a:latin typeface="Montserrat" panose="00000500000000000000" pitchFamily="2" charset="0"/>
              </a:rPr>
              <a:t>56</a:t>
            </a:r>
            <a:r>
              <a:rPr lang="es-ES" sz="900" dirty="0">
                <a:latin typeface="Montserrat" panose="00000500000000000000" pitchFamily="2" charset="0"/>
              </a:rPr>
              <a:t>% de mujeres</a:t>
            </a:r>
          </a:p>
          <a:p>
            <a:r>
              <a:rPr lang="es-ES" sz="900" b="1" dirty="0">
                <a:latin typeface="Montserrat" panose="00000500000000000000" pitchFamily="2" charset="0"/>
              </a:rPr>
              <a:t>44</a:t>
            </a:r>
            <a:r>
              <a:rPr lang="es-ES" sz="900" dirty="0">
                <a:latin typeface="Montserrat" panose="00000500000000000000" pitchFamily="2" charset="0"/>
              </a:rPr>
              <a:t>% de hombres</a:t>
            </a:r>
          </a:p>
        </p:txBody>
      </p:sp>
      <p:sp>
        <p:nvSpPr>
          <p:cNvPr id="6" name="Freeform 145">
            <a:extLst>
              <a:ext uri="{FF2B5EF4-FFF2-40B4-BE49-F238E27FC236}">
                <a16:creationId xmlns:a16="http://schemas.microsoft.com/office/drawing/2014/main" id="{588967E6-1EAD-4C03-A52B-4504CB40B3D7}"/>
              </a:ext>
            </a:extLst>
          </p:cNvPr>
          <p:cNvSpPr/>
          <p:nvPr/>
        </p:nvSpPr>
        <p:spPr>
          <a:xfrm>
            <a:off x="683568" y="3108961"/>
            <a:ext cx="432746" cy="378619"/>
          </a:xfrm>
          <a:custGeom>
            <a:avLst/>
            <a:gdLst/>
            <a:ahLst/>
            <a:cxnLst/>
            <a:rect l="l" t="t" r="r" b="b"/>
            <a:pathLst>
              <a:path w="576995" h="504825">
                <a:moveTo>
                  <a:pt x="477833" y="0"/>
                </a:moveTo>
                <a:lnTo>
                  <a:pt x="558966" y="0"/>
                </a:lnTo>
                <a:cubicBezTo>
                  <a:pt x="563849" y="0"/>
                  <a:pt x="568074" y="1784"/>
                  <a:pt x="571643" y="5352"/>
                </a:cubicBezTo>
                <a:cubicBezTo>
                  <a:pt x="575212" y="8921"/>
                  <a:pt x="576995" y="13146"/>
                  <a:pt x="576995" y="18029"/>
                </a:cubicBezTo>
                <a:lnTo>
                  <a:pt x="576995" y="99162"/>
                </a:lnTo>
                <a:cubicBezTo>
                  <a:pt x="576995" y="101791"/>
                  <a:pt x="576150" y="103951"/>
                  <a:pt x="574460" y="105641"/>
                </a:cubicBezTo>
                <a:cubicBezTo>
                  <a:pt x="572770" y="107332"/>
                  <a:pt x="570610" y="108177"/>
                  <a:pt x="567981" y="108177"/>
                </a:cubicBezTo>
                <a:lnTo>
                  <a:pt x="549951" y="108177"/>
                </a:lnTo>
                <a:cubicBezTo>
                  <a:pt x="547322" y="108177"/>
                  <a:pt x="545162" y="107332"/>
                  <a:pt x="543472" y="105641"/>
                </a:cubicBezTo>
                <a:cubicBezTo>
                  <a:pt x="541781" y="103951"/>
                  <a:pt x="540937" y="101791"/>
                  <a:pt x="540937" y="99162"/>
                </a:cubicBezTo>
                <a:lnTo>
                  <a:pt x="540937" y="61413"/>
                </a:lnTo>
                <a:lnTo>
                  <a:pt x="469382" y="133249"/>
                </a:lnTo>
                <a:cubicBezTo>
                  <a:pt x="483656" y="151091"/>
                  <a:pt x="493750" y="171186"/>
                  <a:pt x="499666" y="193535"/>
                </a:cubicBezTo>
                <a:cubicBezTo>
                  <a:pt x="505582" y="215884"/>
                  <a:pt x="506474" y="239078"/>
                  <a:pt x="502342" y="263118"/>
                </a:cubicBezTo>
                <a:cubicBezTo>
                  <a:pt x="496333" y="296923"/>
                  <a:pt x="480886" y="326033"/>
                  <a:pt x="456001" y="350448"/>
                </a:cubicBezTo>
                <a:cubicBezTo>
                  <a:pt x="431117" y="374863"/>
                  <a:pt x="401678" y="389605"/>
                  <a:pt x="367684" y="394676"/>
                </a:cubicBezTo>
                <a:cubicBezTo>
                  <a:pt x="325804" y="401062"/>
                  <a:pt x="287397" y="392610"/>
                  <a:pt x="252465" y="369322"/>
                </a:cubicBezTo>
                <a:cubicBezTo>
                  <a:pt x="230492" y="383971"/>
                  <a:pt x="206453" y="392704"/>
                  <a:pt x="180347" y="395521"/>
                </a:cubicBezTo>
                <a:lnTo>
                  <a:pt x="180347" y="432707"/>
                </a:lnTo>
                <a:lnTo>
                  <a:pt x="207391" y="432707"/>
                </a:lnTo>
                <a:cubicBezTo>
                  <a:pt x="210021" y="432707"/>
                  <a:pt x="212181" y="433552"/>
                  <a:pt x="213871" y="435243"/>
                </a:cubicBezTo>
                <a:cubicBezTo>
                  <a:pt x="215561" y="436933"/>
                  <a:pt x="216406" y="439093"/>
                  <a:pt x="216406" y="441722"/>
                </a:cubicBezTo>
                <a:lnTo>
                  <a:pt x="216406" y="459751"/>
                </a:lnTo>
                <a:cubicBezTo>
                  <a:pt x="216406" y="462381"/>
                  <a:pt x="215561" y="464540"/>
                  <a:pt x="213871" y="466231"/>
                </a:cubicBezTo>
                <a:cubicBezTo>
                  <a:pt x="212181" y="467921"/>
                  <a:pt x="210021" y="468766"/>
                  <a:pt x="207391" y="468766"/>
                </a:cubicBezTo>
                <a:lnTo>
                  <a:pt x="180347" y="468766"/>
                </a:lnTo>
                <a:lnTo>
                  <a:pt x="180347" y="495810"/>
                </a:lnTo>
                <a:cubicBezTo>
                  <a:pt x="180347" y="498440"/>
                  <a:pt x="179503" y="500599"/>
                  <a:pt x="177811" y="502290"/>
                </a:cubicBezTo>
                <a:cubicBezTo>
                  <a:pt x="176121" y="503980"/>
                  <a:pt x="173962" y="504825"/>
                  <a:pt x="171333" y="504825"/>
                </a:cubicBezTo>
                <a:lnTo>
                  <a:pt x="153303" y="504825"/>
                </a:lnTo>
                <a:cubicBezTo>
                  <a:pt x="150674" y="504825"/>
                  <a:pt x="148514" y="503980"/>
                  <a:pt x="146823" y="502290"/>
                </a:cubicBezTo>
                <a:cubicBezTo>
                  <a:pt x="145133" y="500599"/>
                  <a:pt x="144288" y="498440"/>
                  <a:pt x="144288" y="495810"/>
                </a:cubicBezTo>
                <a:lnTo>
                  <a:pt x="144288" y="468766"/>
                </a:lnTo>
                <a:lnTo>
                  <a:pt x="117244" y="468766"/>
                </a:lnTo>
                <a:cubicBezTo>
                  <a:pt x="114615" y="468766"/>
                  <a:pt x="112455" y="467921"/>
                  <a:pt x="110765" y="466231"/>
                </a:cubicBezTo>
                <a:cubicBezTo>
                  <a:pt x="109075" y="464540"/>
                  <a:pt x="108229" y="462381"/>
                  <a:pt x="108229" y="459751"/>
                </a:cubicBezTo>
                <a:lnTo>
                  <a:pt x="108229" y="441722"/>
                </a:lnTo>
                <a:cubicBezTo>
                  <a:pt x="108229" y="439093"/>
                  <a:pt x="109075" y="436933"/>
                  <a:pt x="110765" y="435243"/>
                </a:cubicBezTo>
                <a:cubicBezTo>
                  <a:pt x="112455" y="433552"/>
                  <a:pt x="114615" y="432707"/>
                  <a:pt x="117244" y="432707"/>
                </a:cubicBezTo>
                <a:lnTo>
                  <a:pt x="144288" y="432707"/>
                </a:lnTo>
                <a:lnTo>
                  <a:pt x="144288" y="395521"/>
                </a:lnTo>
                <a:cubicBezTo>
                  <a:pt x="115179" y="392329"/>
                  <a:pt x="88932" y="382046"/>
                  <a:pt x="65550" y="364674"/>
                </a:cubicBezTo>
                <a:cubicBezTo>
                  <a:pt x="42168" y="347302"/>
                  <a:pt x="24609" y="325000"/>
                  <a:pt x="12871" y="297768"/>
                </a:cubicBezTo>
                <a:cubicBezTo>
                  <a:pt x="1133" y="270536"/>
                  <a:pt x="-2576" y="241708"/>
                  <a:pt x="1743" y="211283"/>
                </a:cubicBezTo>
                <a:cubicBezTo>
                  <a:pt x="6439" y="176163"/>
                  <a:pt x="21416" y="145879"/>
                  <a:pt x="46675" y="120431"/>
                </a:cubicBezTo>
                <a:cubicBezTo>
                  <a:pt x="71936" y="94983"/>
                  <a:pt x="102031" y="79536"/>
                  <a:pt x="136963" y="74090"/>
                </a:cubicBezTo>
                <a:cubicBezTo>
                  <a:pt x="179033" y="67704"/>
                  <a:pt x="217533" y="76156"/>
                  <a:pt x="252465" y="99444"/>
                </a:cubicBezTo>
                <a:cubicBezTo>
                  <a:pt x="279885" y="81226"/>
                  <a:pt x="309934" y="72118"/>
                  <a:pt x="342612" y="72118"/>
                </a:cubicBezTo>
                <a:cubicBezTo>
                  <a:pt x="380362" y="72118"/>
                  <a:pt x="414073" y="83950"/>
                  <a:pt x="443747" y="107613"/>
                </a:cubicBezTo>
                <a:lnTo>
                  <a:pt x="515582" y="36059"/>
                </a:lnTo>
                <a:lnTo>
                  <a:pt x="477833" y="36059"/>
                </a:lnTo>
                <a:cubicBezTo>
                  <a:pt x="475205" y="36059"/>
                  <a:pt x="473044" y="35214"/>
                  <a:pt x="471354" y="33524"/>
                </a:cubicBezTo>
                <a:cubicBezTo>
                  <a:pt x="469664" y="31833"/>
                  <a:pt x="468818" y="29674"/>
                  <a:pt x="468818" y="27044"/>
                </a:cubicBezTo>
                <a:lnTo>
                  <a:pt x="468818" y="9015"/>
                </a:lnTo>
                <a:cubicBezTo>
                  <a:pt x="468818" y="6385"/>
                  <a:pt x="469664" y="4226"/>
                  <a:pt x="471354" y="2536"/>
                </a:cubicBezTo>
                <a:cubicBezTo>
                  <a:pt x="473044" y="845"/>
                  <a:pt x="475205" y="0"/>
                  <a:pt x="477833" y="0"/>
                </a:cubicBezTo>
                <a:close/>
                <a:moveTo>
                  <a:pt x="162318" y="108177"/>
                </a:moveTo>
                <a:cubicBezTo>
                  <a:pt x="127574" y="108177"/>
                  <a:pt x="97853" y="120525"/>
                  <a:pt x="73157" y="145222"/>
                </a:cubicBezTo>
                <a:cubicBezTo>
                  <a:pt x="48459" y="169918"/>
                  <a:pt x="36111" y="199639"/>
                  <a:pt x="36111" y="234383"/>
                </a:cubicBezTo>
                <a:cubicBezTo>
                  <a:pt x="36111" y="269127"/>
                  <a:pt x="48459" y="298848"/>
                  <a:pt x="73157" y="323544"/>
                </a:cubicBezTo>
                <a:cubicBezTo>
                  <a:pt x="97853" y="348241"/>
                  <a:pt x="127574" y="360589"/>
                  <a:pt x="162318" y="360589"/>
                </a:cubicBezTo>
                <a:cubicBezTo>
                  <a:pt x="184291" y="360589"/>
                  <a:pt x="204763" y="355237"/>
                  <a:pt x="223730" y="344532"/>
                </a:cubicBezTo>
                <a:cubicBezTo>
                  <a:pt x="194809" y="313168"/>
                  <a:pt x="180347" y="276452"/>
                  <a:pt x="180347" y="234383"/>
                </a:cubicBezTo>
                <a:cubicBezTo>
                  <a:pt x="180347" y="192314"/>
                  <a:pt x="194809" y="155598"/>
                  <a:pt x="223730" y="124234"/>
                </a:cubicBezTo>
                <a:cubicBezTo>
                  <a:pt x="204763" y="113529"/>
                  <a:pt x="184291" y="108177"/>
                  <a:pt x="162318" y="108177"/>
                </a:cubicBezTo>
                <a:close/>
                <a:moveTo>
                  <a:pt x="342612" y="108177"/>
                </a:moveTo>
                <a:cubicBezTo>
                  <a:pt x="320639" y="108177"/>
                  <a:pt x="300168" y="113529"/>
                  <a:pt x="281200" y="124234"/>
                </a:cubicBezTo>
                <a:cubicBezTo>
                  <a:pt x="310122" y="155598"/>
                  <a:pt x="324583" y="192314"/>
                  <a:pt x="324583" y="234383"/>
                </a:cubicBezTo>
                <a:cubicBezTo>
                  <a:pt x="324583" y="276452"/>
                  <a:pt x="310122" y="313168"/>
                  <a:pt x="281200" y="344532"/>
                </a:cubicBezTo>
                <a:cubicBezTo>
                  <a:pt x="300168" y="355237"/>
                  <a:pt x="320639" y="360589"/>
                  <a:pt x="342612" y="360589"/>
                </a:cubicBezTo>
                <a:cubicBezTo>
                  <a:pt x="377357" y="360589"/>
                  <a:pt x="407077" y="348241"/>
                  <a:pt x="431774" y="323544"/>
                </a:cubicBezTo>
                <a:cubicBezTo>
                  <a:pt x="456471" y="298848"/>
                  <a:pt x="468818" y="269127"/>
                  <a:pt x="468818" y="234383"/>
                </a:cubicBezTo>
                <a:cubicBezTo>
                  <a:pt x="468818" y="199639"/>
                  <a:pt x="456471" y="169918"/>
                  <a:pt x="431774" y="145222"/>
                </a:cubicBezTo>
                <a:cubicBezTo>
                  <a:pt x="407077" y="120525"/>
                  <a:pt x="377357" y="108177"/>
                  <a:pt x="342612" y="108177"/>
                </a:cubicBezTo>
                <a:close/>
                <a:moveTo>
                  <a:pt x="252465" y="146208"/>
                </a:moveTo>
                <a:cubicBezTo>
                  <a:pt x="228426" y="170810"/>
                  <a:pt x="216406" y="200202"/>
                  <a:pt x="216406" y="234383"/>
                </a:cubicBezTo>
                <a:cubicBezTo>
                  <a:pt x="216406" y="268564"/>
                  <a:pt x="228426" y="297956"/>
                  <a:pt x="252465" y="322558"/>
                </a:cubicBezTo>
                <a:cubicBezTo>
                  <a:pt x="276504" y="297956"/>
                  <a:pt x="288524" y="268564"/>
                  <a:pt x="288524" y="234383"/>
                </a:cubicBezTo>
                <a:cubicBezTo>
                  <a:pt x="288524" y="200202"/>
                  <a:pt x="276504" y="170810"/>
                  <a:pt x="252465" y="146208"/>
                </a:cubicBezTo>
                <a:close/>
              </a:path>
            </a:pathLst>
          </a:custGeom>
          <a:solidFill>
            <a:schemeClr val="accent3">
              <a:lumMod val="75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25">
            <a:extLst>
              <a:ext uri="{FF2B5EF4-FFF2-40B4-BE49-F238E27FC236}">
                <a16:creationId xmlns:a16="http://schemas.microsoft.com/office/drawing/2014/main" id="{697A7C05-D618-4A85-8D3C-1D53286BE061}"/>
              </a:ext>
            </a:extLst>
          </p:cNvPr>
          <p:cNvSpPr>
            <a:spLocks noChangeAspect="1" noEditPoints="1"/>
          </p:cNvSpPr>
          <p:nvPr/>
        </p:nvSpPr>
        <p:spPr bwMode="auto">
          <a:xfrm>
            <a:off x="676000" y="1059582"/>
            <a:ext cx="402343" cy="514545"/>
          </a:xfrm>
          <a:custGeom>
            <a:avLst/>
            <a:gdLst>
              <a:gd name="T0" fmla="*/ 1262 w 2482"/>
              <a:gd name="T1" fmla="*/ 2799 h 3174"/>
              <a:gd name="T2" fmla="*/ 1198 w 2482"/>
              <a:gd name="T3" fmla="*/ 2553 h 3174"/>
              <a:gd name="T4" fmla="*/ 1035 w 2482"/>
              <a:gd name="T5" fmla="*/ 2497 h 3174"/>
              <a:gd name="T6" fmla="*/ 934 w 2482"/>
              <a:gd name="T7" fmla="*/ 2755 h 3174"/>
              <a:gd name="T8" fmla="*/ 974 w 2482"/>
              <a:gd name="T9" fmla="*/ 2512 h 3174"/>
              <a:gd name="T10" fmla="*/ 1517 w 2482"/>
              <a:gd name="T11" fmla="*/ 2491 h 3174"/>
              <a:gd name="T12" fmla="*/ 1562 w 2482"/>
              <a:gd name="T13" fmla="*/ 2743 h 3174"/>
              <a:gd name="T14" fmla="*/ 1455 w 2482"/>
              <a:gd name="T15" fmla="*/ 2491 h 3174"/>
              <a:gd name="T16" fmla="*/ 835 w 2482"/>
              <a:gd name="T17" fmla="*/ 2378 h 3174"/>
              <a:gd name="T18" fmla="*/ 628 w 2482"/>
              <a:gd name="T19" fmla="*/ 2564 h 3174"/>
              <a:gd name="T20" fmla="*/ 799 w 2482"/>
              <a:gd name="T21" fmla="*/ 2353 h 3174"/>
              <a:gd name="T22" fmla="*/ 669 w 2482"/>
              <a:gd name="T23" fmla="*/ 2212 h 3174"/>
              <a:gd name="T24" fmla="*/ 430 w 2482"/>
              <a:gd name="T25" fmla="*/ 2272 h 3174"/>
              <a:gd name="T26" fmla="*/ 652 w 2482"/>
              <a:gd name="T27" fmla="*/ 2137 h 3174"/>
              <a:gd name="T28" fmla="*/ 633 w 2482"/>
              <a:gd name="T29" fmla="*/ 1954 h 3174"/>
              <a:gd name="T30" fmla="*/ 366 w 2482"/>
              <a:gd name="T31" fmla="*/ 1910 h 3174"/>
              <a:gd name="T32" fmla="*/ 675 w 2482"/>
              <a:gd name="T33" fmla="*/ 1643 h 3174"/>
              <a:gd name="T34" fmla="*/ 651 w 2482"/>
              <a:gd name="T35" fmla="*/ 1718 h 3174"/>
              <a:gd name="T36" fmla="*/ 448 w 2482"/>
              <a:gd name="T37" fmla="*/ 1560 h 3174"/>
              <a:gd name="T38" fmla="*/ 848 w 2482"/>
              <a:gd name="T39" fmla="*/ 1453 h 3174"/>
              <a:gd name="T40" fmla="*/ 641 w 2482"/>
              <a:gd name="T41" fmla="*/ 1352 h 3174"/>
              <a:gd name="T42" fmla="*/ 955 w 2482"/>
              <a:gd name="T43" fmla="*/ 1107 h 3174"/>
              <a:gd name="T44" fmla="*/ 1054 w 2482"/>
              <a:gd name="T45" fmla="*/ 1363 h 3174"/>
              <a:gd name="T46" fmla="*/ 993 w 2482"/>
              <a:gd name="T47" fmla="*/ 1361 h 3174"/>
              <a:gd name="T48" fmla="*/ 955 w 2482"/>
              <a:gd name="T49" fmla="*/ 1107 h 3174"/>
              <a:gd name="T50" fmla="*/ 1711 w 2482"/>
              <a:gd name="T51" fmla="*/ 1190 h 3174"/>
              <a:gd name="T52" fmla="*/ 2066 w 2482"/>
              <a:gd name="T53" fmla="*/ 1646 h 3174"/>
              <a:gd name="T54" fmla="*/ 2070 w 2482"/>
              <a:gd name="T55" fmla="*/ 2235 h 3174"/>
              <a:gd name="T56" fmla="*/ 1213 w 2482"/>
              <a:gd name="T57" fmla="*/ 1040 h 3174"/>
              <a:gd name="T58" fmla="*/ 686 w 2482"/>
              <a:gd name="T59" fmla="*/ 1046 h 3174"/>
              <a:gd name="T60" fmla="*/ 271 w 2482"/>
              <a:gd name="T61" fmla="*/ 1530 h 3174"/>
              <a:gd name="T62" fmla="*/ 220 w 2482"/>
              <a:gd name="T63" fmla="*/ 2190 h 3174"/>
              <a:gd name="T64" fmla="*/ 556 w 2482"/>
              <a:gd name="T65" fmla="*/ 2734 h 3174"/>
              <a:gd name="T66" fmla="*/ 1152 w 2482"/>
              <a:gd name="T67" fmla="*/ 2983 h 3174"/>
              <a:gd name="T68" fmla="*/ 1790 w 2482"/>
              <a:gd name="T69" fmla="*/ 2829 h 3174"/>
              <a:gd name="T70" fmla="*/ 2205 w 2482"/>
              <a:gd name="T71" fmla="*/ 2346 h 3174"/>
              <a:gd name="T72" fmla="*/ 2256 w 2482"/>
              <a:gd name="T73" fmla="*/ 1686 h 3174"/>
              <a:gd name="T74" fmla="*/ 1920 w 2482"/>
              <a:gd name="T75" fmla="*/ 1142 h 3174"/>
              <a:gd name="T76" fmla="*/ 1324 w 2482"/>
              <a:gd name="T77" fmla="*/ 893 h 3174"/>
              <a:gd name="T78" fmla="*/ 1759 w 2482"/>
              <a:gd name="T79" fmla="*/ 816 h 3174"/>
              <a:gd name="T80" fmla="*/ 2275 w 2482"/>
              <a:gd name="T81" fmla="*/ 1265 h 3174"/>
              <a:gd name="T82" fmla="*/ 2474 w 2482"/>
              <a:gd name="T83" fmla="*/ 1938 h 3174"/>
              <a:gd name="T84" fmla="*/ 2275 w 2482"/>
              <a:gd name="T85" fmla="*/ 2611 h 3174"/>
              <a:gd name="T86" fmla="*/ 1759 w 2482"/>
              <a:gd name="T87" fmla="*/ 3060 h 3174"/>
              <a:gd name="T88" fmla="*/ 1055 w 2482"/>
              <a:gd name="T89" fmla="*/ 3161 h 3174"/>
              <a:gd name="T90" fmla="*/ 427 w 2482"/>
              <a:gd name="T91" fmla="*/ 2871 h 3174"/>
              <a:gd name="T92" fmla="*/ 53 w 2482"/>
              <a:gd name="T93" fmla="*/ 2295 h 3174"/>
              <a:gd name="T94" fmla="*/ 53 w 2482"/>
              <a:gd name="T95" fmla="*/ 1581 h 3174"/>
              <a:gd name="T96" fmla="*/ 427 w 2482"/>
              <a:gd name="T97" fmla="*/ 1005 h 3174"/>
              <a:gd name="T98" fmla="*/ 1055 w 2482"/>
              <a:gd name="T99" fmla="*/ 715 h 3174"/>
              <a:gd name="T100" fmla="*/ 2462 w 2482"/>
              <a:gd name="T101" fmla="*/ 782 h 3174"/>
              <a:gd name="T102" fmla="*/ 2270 w 2482"/>
              <a:gd name="T103" fmla="*/ 998 h 3174"/>
              <a:gd name="T104" fmla="*/ 2188 w 2482"/>
              <a:gd name="T105" fmla="*/ 598 h 3174"/>
              <a:gd name="T106" fmla="*/ 1561 w 2482"/>
              <a:gd name="T107" fmla="*/ 61 h 3174"/>
              <a:gd name="T108" fmla="*/ 1510 w 2482"/>
              <a:gd name="T109" fmla="*/ 371 h 3174"/>
              <a:gd name="T110" fmla="*/ 1094 w 2482"/>
              <a:gd name="T111" fmla="*/ 559 h 3174"/>
              <a:gd name="T112" fmla="*/ 905 w 2482"/>
              <a:gd name="T113" fmla="*/ 298 h 3174"/>
              <a:gd name="T114" fmla="*/ 986 w 2482"/>
              <a:gd name="T115" fmla="*/ 2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82" h="3174">
                <a:moveTo>
                  <a:pt x="1234" y="2529"/>
                </a:moveTo>
                <a:lnTo>
                  <a:pt x="1249" y="2533"/>
                </a:lnTo>
                <a:lnTo>
                  <a:pt x="1262" y="2540"/>
                </a:lnTo>
                <a:lnTo>
                  <a:pt x="1269" y="2553"/>
                </a:lnTo>
                <a:lnTo>
                  <a:pt x="1273" y="2568"/>
                </a:lnTo>
                <a:lnTo>
                  <a:pt x="1273" y="2771"/>
                </a:lnTo>
                <a:lnTo>
                  <a:pt x="1269" y="2787"/>
                </a:lnTo>
                <a:lnTo>
                  <a:pt x="1262" y="2799"/>
                </a:lnTo>
                <a:lnTo>
                  <a:pt x="1249" y="2808"/>
                </a:lnTo>
                <a:lnTo>
                  <a:pt x="1234" y="2811"/>
                </a:lnTo>
                <a:lnTo>
                  <a:pt x="1218" y="2808"/>
                </a:lnTo>
                <a:lnTo>
                  <a:pt x="1206" y="2799"/>
                </a:lnTo>
                <a:lnTo>
                  <a:pt x="1198" y="2787"/>
                </a:lnTo>
                <a:lnTo>
                  <a:pt x="1194" y="2771"/>
                </a:lnTo>
                <a:lnTo>
                  <a:pt x="1194" y="2568"/>
                </a:lnTo>
                <a:lnTo>
                  <a:pt x="1198" y="2553"/>
                </a:lnTo>
                <a:lnTo>
                  <a:pt x="1206" y="2540"/>
                </a:lnTo>
                <a:lnTo>
                  <a:pt x="1218" y="2533"/>
                </a:lnTo>
                <a:lnTo>
                  <a:pt x="1234" y="2529"/>
                </a:lnTo>
                <a:close/>
                <a:moveTo>
                  <a:pt x="1010" y="2488"/>
                </a:moveTo>
                <a:lnTo>
                  <a:pt x="1016" y="2489"/>
                </a:lnTo>
                <a:lnTo>
                  <a:pt x="1021" y="2489"/>
                </a:lnTo>
                <a:lnTo>
                  <a:pt x="1024" y="2491"/>
                </a:lnTo>
                <a:lnTo>
                  <a:pt x="1035" y="2497"/>
                </a:lnTo>
                <a:lnTo>
                  <a:pt x="1043" y="2507"/>
                </a:lnTo>
                <a:lnTo>
                  <a:pt x="1048" y="2518"/>
                </a:lnTo>
                <a:lnTo>
                  <a:pt x="1049" y="2529"/>
                </a:lnTo>
                <a:lnTo>
                  <a:pt x="1046" y="2542"/>
                </a:lnTo>
                <a:lnTo>
                  <a:pt x="970" y="2731"/>
                </a:lnTo>
                <a:lnTo>
                  <a:pt x="962" y="2743"/>
                </a:lnTo>
                <a:lnTo>
                  <a:pt x="949" y="2752"/>
                </a:lnTo>
                <a:lnTo>
                  <a:pt x="934" y="2755"/>
                </a:lnTo>
                <a:lnTo>
                  <a:pt x="927" y="2754"/>
                </a:lnTo>
                <a:lnTo>
                  <a:pt x="920" y="2752"/>
                </a:lnTo>
                <a:lnTo>
                  <a:pt x="909" y="2746"/>
                </a:lnTo>
                <a:lnTo>
                  <a:pt x="901" y="2736"/>
                </a:lnTo>
                <a:lnTo>
                  <a:pt x="896" y="2725"/>
                </a:lnTo>
                <a:lnTo>
                  <a:pt x="895" y="2713"/>
                </a:lnTo>
                <a:lnTo>
                  <a:pt x="898" y="2701"/>
                </a:lnTo>
                <a:lnTo>
                  <a:pt x="974" y="2512"/>
                </a:lnTo>
                <a:lnTo>
                  <a:pt x="982" y="2499"/>
                </a:lnTo>
                <a:lnTo>
                  <a:pt x="995" y="2491"/>
                </a:lnTo>
                <a:lnTo>
                  <a:pt x="1010" y="2488"/>
                </a:lnTo>
                <a:close/>
                <a:moveTo>
                  <a:pt x="1483" y="2477"/>
                </a:moveTo>
                <a:lnTo>
                  <a:pt x="1483" y="2477"/>
                </a:lnTo>
                <a:lnTo>
                  <a:pt x="1497" y="2478"/>
                </a:lnTo>
                <a:lnTo>
                  <a:pt x="1508" y="2483"/>
                </a:lnTo>
                <a:lnTo>
                  <a:pt x="1517" y="2491"/>
                </a:lnTo>
                <a:lnTo>
                  <a:pt x="1522" y="2501"/>
                </a:lnTo>
                <a:lnTo>
                  <a:pt x="1599" y="2689"/>
                </a:lnTo>
                <a:lnTo>
                  <a:pt x="1601" y="2705"/>
                </a:lnTo>
                <a:lnTo>
                  <a:pt x="1598" y="2720"/>
                </a:lnTo>
                <a:lnTo>
                  <a:pt x="1590" y="2733"/>
                </a:lnTo>
                <a:lnTo>
                  <a:pt x="1576" y="2741"/>
                </a:lnTo>
                <a:lnTo>
                  <a:pt x="1570" y="2743"/>
                </a:lnTo>
                <a:lnTo>
                  <a:pt x="1562" y="2743"/>
                </a:lnTo>
                <a:lnTo>
                  <a:pt x="1550" y="2742"/>
                </a:lnTo>
                <a:lnTo>
                  <a:pt x="1539" y="2738"/>
                </a:lnTo>
                <a:lnTo>
                  <a:pt x="1531" y="2730"/>
                </a:lnTo>
                <a:lnTo>
                  <a:pt x="1525" y="2720"/>
                </a:lnTo>
                <a:lnTo>
                  <a:pt x="1450" y="2530"/>
                </a:lnTo>
                <a:lnTo>
                  <a:pt x="1446" y="2516"/>
                </a:lnTo>
                <a:lnTo>
                  <a:pt x="1450" y="2500"/>
                </a:lnTo>
                <a:lnTo>
                  <a:pt x="1455" y="2491"/>
                </a:lnTo>
                <a:lnTo>
                  <a:pt x="1462" y="2484"/>
                </a:lnTo>
                <a:lnTo>
                  <a:pt x="1471" y="2479"/>
                </a:lnTo>
                <a:lnTo>
                  <a:pt x="1477" y="2478"/>
                </a:lnTo>
                <a:lnTo>
                  <a:pt x="1483" y="2477"/>
                </a:lnTo>
                <a:close/>
                <a:moveTo>
                  <a:pt x="799" y="2353"/>
                </a:moveTo>
                <a:lnTo>
                  <a:pt x="814" y="2357"/>
                </a:lnTo>
                <a:lnTo>
                  <a:pt x="827" y="2365"/>
                </a:lnTo>
                <a:lnTo>
                  <a:pt x="835" y="2378"/>
                </a:lnTo>
                <a:lnTo>
                  <a:pt x="838" y="2393"/>
                </a:lnTo>
                <a:lnTo>
                  <a:pt x="835" y="2408"/>
                </a:lnTo>
                <a:lnTo>
                  <a:pt x="827" y="2421"/>
                </a:lnTo>
                <a:lnTo>
                  <a:pt x="682" y="2564"/>
                </a:lnTo>
                <a:lnTo>
                  <a:pt x="670" y="2573"/>
                </a:lnTo>
                <a:lnTo>
                  <a:pt x="654" y="2575"/>
                </a:lnTo>
                <a:lnTo>
                  <a:pt x="640" y="2573"/>
                </a:lnTo>
                <a:lnTo>
                  <a:pt x="628" y="2564"/>
                </a:lnTo>
                <a:lnTo>
                  <a:pt x="619" y="2552"/>
                </a:lnTo>
                <a:lnTo>
                  <a:pt x="615" y="2536"/>
                </a:lnTo>
                <a:lnTo>
                  <a:pt x="619" y="2521"/>
                </a:lnTo>
                <a:lnTo>
                  <a:pt x="628" y="2509"/>
                </a:lnTo>
                <a:lnTo>
                  <a:pt x="771" y="2365"/>
                </a:lnTo>
                <a:lnTo>
                  <a:pt x="779" y="2359"/>
                </a:lnTo>
                <a:lnTo>
                  <a:pt x="789" y="2354"/>
                </a:lnTo>
                <a:lnTo>
                  <a:pt x="799" y="2353"/>
                </a:lnTo>
                <a:close/>
                <a:moveTo>
                  <a:pt x="652" y="2137"/>
                </a:moveTo>
                <a:lnTo>
                  <a:pt x="667" y="2139"/>
                </a:lnTo>
                <a:lnTo>
                  <a:pt x="678" y="2147"/>
                </a:lnTo>
                <a:lnTo>
                  <a:pt x="687" y="2158"/>
                </a:lnTo>
                <a:lnTo>
                  <a:pt x="691" y="2174"/>
                </a:lnTo>
                <a:lnTo>
                  <a:pt x="689" y="2189"/>
                </a:lnTo>
                <a:lnTo>
                  <a:pt x="681" y="2202"/>
                </a:lnTo>
                <a:lnTo>
                  <a:pt x="669" y="2212"/>
                </a:lnTo>
                <a:lnTo>
                  <a:pt x="486" y="2301"/>
                </a:lnTo>
                <a:lnTo>
                  <a:pt x="481" y="2303"/>
                </a:lnTo>
                <a:lnTo>
                  <a:pt x="475" y="2305"/>
                </a:lnTo>
                <a:lnTo>
                  <a:pt x="470" y="2305"/>
                </a:lnTo>
                <a:lnTo>
                  <a:pt x="455" y="2303"/>
                </a:lnTo>
                <a:lnTo>
                  <a:pt x="443" y="2295"/>
                </a:lnTo>
                <a:lnTo>
                  <a:pt x="434" y="2283"/>
                </a:lnTo>
                <a:lnTo>
                  <a:pt x="430" y="2272"/>
                </a:lnTo>
                <a:lnTo>
                  <a:pt x="430" y="2259"/>
                </a:lnTo>
                <a:lnTo>
                  <a:pt x="435" y="2248"/>
                </a:lnTo>
                <a:lnTo>
                  <a:pt x="442" y="2238"/>
                </a:lnTo>
                <a:lnTo>
                  <a:pt x="452" y="2231"/>
                </a:lnTo>
                <a:lnTo>
                  <a:pt x="634" y="2141"/>
                </a:lnTo>
                <a:lnTo>
                  <a:pt x="640" y="2138"/>
                </a:lnTo>
                <a:lnTo>
                  <a:pt x="646" y="2137"/>
                </a:lnTo>
                <a:lnTo>
                  <a:pt x="652" y="2137"/>
                </a:lnTo>
                <a:close/>
                <a:moveTo>
                  <a:pt x="401" y="1886"/>
                </a:moveTo>
                <a:lnTo>
                  <a:pt x="605" y="1886"/>
                </a:lnTo>
                <a:lnTo>
                  <a:pt x="621" y="1889"/>
                </a:lnTo>
                <a:lnTo>
                  <a:pt x="633" y="1898"/>
                </a:lnTo>
                <a:lnTo>
                  <a:pt x="641" y="1910"/>
                </a:lnTo>
                <a:lnTo>
                  <a:pt x="644" y="1926"/>
                </a:lnTo>
                <a:lnTo>
                  <a:pt x="641" y="1940"/>
                </a:lnTo>
                <a:lnTo>
                  <a:pt x="633" y="1954"/>
                </a:lnTo>
                <a:lnTo>
                  <a:pt x="621" y="1961"/>
                </a:lnTo>
                <a:lnTo>
                  <a:pt x="605" y="1965"/>
                </a:lnTo>
                <a:lnTo>
                  <a:pt x="401" y="1965"/>
                </a:lnTo>
                <a:lnTo>
                  <a:pt x="387" y="1961"/>
                </a:lnTo>
                <a:lnTo>
                  <a:pt x="374" y="1954"/>
                </a:lnTo>
                <a:lnTo>
                  <a:pt x="366" y="1940"/>
                </a:lnTo>
                <a:lnTo>
                  <a:pt x="362" y="1926"/>
                </a:lnTo>
                <a:lnTo>
                  <a:pt x="366" y="1910"/>
                </a:lnTo>
                <a:lnTo>
                  <a:pt x="374" y="1898"/>
                </a:lnTo>
                <a:lnTo>
                  <a:pt x="387" y="1889"/>
                </a:lnTo>
                <a:lnTo>
                  <a:pt x="401" y="1886"/>
                </a:lnTo>
                <a:close/>
                <a:moveTo>
                  <a:pt x="475" y="1550"/>
                </a:moveTo>
                <a:lnTo>
                  <a:pt x="481" y="1550"/>
                </a:lnTo>
                <a:lnTo>
                  <a:pt x="486" y="1551"/>
                </a:lnTo>
                <a:lnTo>
                  <a:pt x="492" y="1554"/>
                </a:lnTo>
                <a:lnTo>
                  <a:pt x="675" y="1643"/>
                </a:lnTo>
                <a:lnTo>
                  <a:pt x="687" y="1653"/>
                </a:lnTo>
                <a:lnTo>
                  <a:pt x="695" y="1667"/>
                </a:lnTo>
                <a:lnTo>
                  <a:pt x="697" y="1681"/>
                </a:lnTo>
                <a:lnTo>
                  <a:pt x="693" y="1697"/>
                </a:lnTo>
                <a:lnTo>
                  <a:pt x="684" y="1708"/>
                </a:lnTo>
                <a:lnTo>
                  <a:pt x="671" y="1716"/>
                </a:lnTo>
                <a:lnTo>
                  <a:pt x="658" y="1718"/>
                </a:lnTo>
                <a:lnTo>
                  <a:pt x="651" y="1718"/>
                </a:lnTo>
                <a:lnTo>
                  <a:pt x="646" y="1716"/>
                </a:lnTo>
                <a:lnTo>
                  <a:pt x="640" y="1715"/>
                </a:lnTo>
                <a:lnTo>
                  <a:pt x="457" y="1624"/>
                </a:lnTo>
                <a:lnTo>
                  <a:pt x="445" y="1615"/>
                </a:lnTo>
                <a:lnTo>
                  <a:pt x="437" y="1602"/>
                </a:lnTo>
                <a:lnTo>
                  <a:pt x="436" y="1587"/>
                </a:lnTo>
                <a:lnTo>
                  <a:pt x="439" y="1573"/>
                </a:lnTo>
                <a:lnTo>
                  <a:pt x="448" y="1560"/>
                </a:lnTo>
                <a:lnTo>
                  <a:pt x="461" y="1553"/>
                </a:lnTo>
                <a:lnTo>
                  <a:pt x="475" y="1550"/>
                </a:lnTo>
                <a:close/>
                <a:moveTo>
                  <a:pt x="669" y="1285"/>
                </a:moveTo>
                <a:lnTo>
                  <a:pt x="679" y="1287"/>
                </a:lnTo>
                <a:lnTo>
                  <a:pt x="688" y="1290"/>
                </a:lnTo>
                <a:lnTo>
                  <a:pt x="696" y="1297"/>
                </a:lnTo>
                <a:lnTo>
                  <a:pt x="840" y="1441"/>
                </a:lnTo>
                <a:lnTo>
                  <a:pt x="848" y="1453"/>
                </a:lnTo>
                <a:lnTo>
                  <a:pt x="852" y="1469"/>
                </a:lnTo>
                <a:lnTo>
                  <a:pt x="848" y="1483"/>
                </a:lnTo>
                <a:lnTo>
                  <a:pt x="840" y="1497"/>
                </a:lnTo>
                <a:lnTo>
                  <a:pt x="827" y="1504"/>
                </a:lnTo>
                <a:lnTo>
                  <a:pt x="812" y="1508"/>
                </a:lnTo>
                <a:lnTo>
                  <a:pt x="797" y="1504"/>
                </a:lnTo>
                <a:lnTo>
                  <a:pt x="784" y="1497"/>
                </a:lnTo>
                <a:lnTo>
                  <a:pt x="641" y="1352"/>
                </a:lnTo>
                <a:lnTo>
                  <a:pt x="633" y="1342"/>
                </a:lnTo>
                <a:lnTo>
                  <a:pt x="630" y="1331"/>
                </a:lnTo>
                <a:lnTo>
                  <a:pt x="630" y="1318"/>
                </a:lnTo>
                <a:lnTo>
                  <a:pt x="633" y="1307"/>
                </a:lnTo>
                <a:lnTo>
                  <a:pt x="641" y="1297"/>
                </a:lnTo>
                <a:lnTo>
                  <a:pt x="653" y="1288"/>
                </a:lnTo>
                <a:lnTo>
                  <a:pt x="669" y="1285"/>
                </a:lnTo>
                <a:close/>
                <a:moveTo>
                  <a:pt x="955" y="1107"/>
                </a:moveTo>
                <a:lnTo>
                  <a:pt x="966" y="1109"/>
                </a:lnTo>
                <a:lnTo>
                  <a:pt x="977" y="1114"/>
                </a:lnTo>
                <a:lnTo>
                  <a:pt x="986" y="1122"/>
                </a:lnTo>
                <a:lnTo>
                  <a:pt x="992" y="1133"/>
                </a:lnTo>
                <a:lnTo>
                  <a:pt x="1061" y="1324"/>
                </a:lnTo>
                <a:lnTo>
                  <a:pt x="1063" y="1339"/>
                </a:lnTo>
                <a:lnTo>
                  <a:pt x="1060" y="1354"/>
                </a:lnTo>
                <a:lnTo>
                  <a:pt x="1054" y="1363"/>
                </a:lnTo>
                <a:lnTo>
                  <a:pt x="1046" y="1370"/>
                </a:lnTo>
                <a:lnTo>
                  <a:pt x="1038" y="1374"/>
                </a:lnTo>
                <a:lnTo>
                  <a:pt x="1032" y="1376"/>
                </a:lnTo>
                <a:lnTo>
                  <a:pt x="1025" y="1377"/>
                </a:lnTo>
                <a:lnTo>
                  <a:pt x="1024" y="1377"/>
                </a:lnTo>
                <a:lnTo>
                  <a:pt x="1012" y="1374"/>
                </a:lnTo>
                <a:lnTo>
                  <a:pt x="1002" y="1370"/>
                </a:lnTo>
                <a:lnTo>
                  <a:pt x="993" y="1361"/>
                </a:lnTo>
                <a:lnTo>
                  <a:pt x="987" y="1351"/>
                </a:lnTo>
                <a:lnTo>
                  <a:pt x="918" y="1159"/>
                </a:lnTo>
                <a:lnTo>
                  <a:pt x="915" y="1145"/>
                </a:lnTo>
                <a:lnTo>
                  <a:pt x="919" y="1129"/>
                </a:lnTo>
                <a:lnTo>
                  <a:pt x="928" y="1117"/>
                </a:lnTo>
                <a:lnTo>
                  <a:pt x="941" y="1109"/>
                </a:lnTo>
                <a:lnTo>
                  <a:pt x="948" y="1108"/>
                </a:lnTo>
                <a:lnTo>
                  <a:pt x="955" y="1107"/>
                </a:lnTo>
                <a:close/>
                <a:moveTo>
                  <a:pt x="1213" y="1040"/>
                </a:moveTo>
                <a:lnTo>
                  <a:pt x="1292" y="1043"/>
                </a:lnTo>
                <a:lnTo>
                  <a:pt x="1367" y="1053"/>
                </a:lnTo>
                <a:lnTo>
                  <a:pt x="1442" y="1069"/>
                </a:lnTo>
                <a:lnTo>
                  <a:pt x="1512" y="1091"/>
                </a:lnTo>
                <a:lnTo>
                  <a:pt x="1582" y="1119"/>
                </a:lnTo>
                <a:lnTo>
                  <a:pt x="1648" y="1152"/>
                </a:lnTo>
                <a:lnTo>
                  <a:pt x="1711" y="1190"/>
                </a:lnTo>
                <a:lnTo>
                  <a:pt x="1770" y="1233"/>
                </a:lnTo>
                <a:lnTo>
                  <a:pt x="1826" y="1280"/>
                </a:lnTo>
                <a:lnTo>
                  <a:pt x="1878" y="1332"/>
                </a:lnTo>
                <a:lnTo>
                  <a:pt x="1925" y="1388"/>
                </a:lnTo>
                <a:lnTo>
                  <a:pt x="1968" y="1447"/>
                </a:lnTo>
                <a:lnTo>
                  <a:pt x="2006" y="1510"/>
                </a:lnTo>
                <a:lnTo>
                  <a:pt x="2039" y="1576"/>
                </a:lnTo>
                <a:lnTo>
                  <a:pt x="2066" y="1646"/>
                </a:lnTo>
                <a:lnTo>
                  <a:pt x="2088" y="1717"/>
                </a:lnTo>
                <a:lnTo>
                  <a:pt x="2104" y="1791"/>
                </a:lnTo>
                <a:lnTo>
                  <a:pt x="2114" y="1867"/>
                </a:lnTo>
                <a:lnTo>
                  <a:pt x="2117" y="1946"/>
                </a:lnTo>
                <a:lnTo>
                  <a:pt x="2114" y="2021"/>
                </a:lnTo>
                <a:lnTo>
                  <a:pt x="2105" y="2094"/>
                </a:lnTo>
                <a:lnTo>
                  <a:pt x="2090" y="2165"/>
                </a:lnTo>
                <a:lnTo>
                  <a:pt x="2070" y="2235"/>
                </a:lnTo>
                <a:lnTo>
                  <a:pt x="2044" y="2302"/>
                </a:lnTo>
                <a:lnTo>
                  <a:pt x="2013" y="2366"/>
                </a:lnTo>
                <a:lnTo>
                  <a:pt x="1978" y="2427"/>
                </a:lnTo>
                <a:lnTo>
                  <a:pt x="1938" y="2486"/>
                </a:lnTo>
                <a:lnTo>
                  <a:pt x="1894" y="2540"/>
                </a:lnTo>
                <a:lnTo>
                  <a:pt x="1845" y="2592"/>
                </a:lnTo>
                <a:lnTo>
                  <a:pt x="1213" y="1926"/>
                </a:lnTo>
                <a:lnTo>
                  <a:pt x="1213" y="1040"/>
                </a:lnTo>
                <a:close/>
                <a:moveTo>
                  <a:pt x="1238" y="890"/>
                </a:moveTo>
                <a:lnTo>
                  <a:pt x="1152" y="893"/>
                </a:lnTo>
                <a:lnTo>
                  <a:pt x="1068" y="903"/>
                </a:lnTo>
                <a:lnTo>
                  <a:pt x="986" y="920"/>
                </a:lnTo>
                <a:lnTo>
                  <a:pt x="906" y="942"/>
                </a:lnTo>
                <a:lnTo>
                  <a:pt x="830" y="971"/>
                </a:lnTo>
                <a:lnTo>
                  <a:pt x="756" y="1006"/>
                </a:lnTo>
                <a:lnTo>
                  <a:pt x="686" y="1046"/>
                </a:lnTo>
                <a:lnTo>
                  <a:pt x="619" y="1091"/>
                </a:lnTo>
                <a:lnTo>
                  <a:pt x="556" y="1142"/>
                </a:lnTo>
                <a:lnTo>
                  <a:pt x="497" y="1196"/>
                </a:lnTo>
                <a:lnTo>
                  <a:pt x="442" y="1256"/>
                </a:lnTo>
                <a:lnTo>
                  <a:pt x="391" y="1318"/>
                </a:lnTo>
                <a:lnTo>
                  <a:pt x="346" y="1386"/>
                </a:lnTo>
                <a:lnTo>
                  <a:pt x="306" y="1456"/>
                </a:lnTo>
                <a:lnTo>
                  <a:pt x="271" y="1530"/>
                </a:lnTo>
                <a:lnTo>
                  <a:pt x="242" y="1606"/>
                </a:lnTo>
                <a:lnTo>
                  <a:pt x="220" y="1686"/>
                </a:lnTo>
                <a:lnTo>
                  <a:pt x="203" y="1768"/>
                </a:lnTo>
                <a:lnTo>
                  <a:pt x="193" y="1852"/>
                </a:lnTo>
                <a:lnTo>
                  <a:pt x="189" y="1938"/>
                </a:lnTo>
                <a:lnTo>
                  <a:pt x="193" y="2024"/>
                </a:lnTo>
                <a:lnTo>
                  <a:pt x="203" y="2108"/>
                </a:lnTo>
                <a:lnTo>
                  <a:pt x="220" y="2190"/>
                </a:lnTo>
                <a:lnTo>
                  <a:pt x="242" y="2269"/>
                </a:lnTo>
                <a:lnTo>
                  <a:pt x="271" y="2346"/>
                </a:lnTo>
                <a:lnTo>
                  <a:pt x="306" y="2419"/>
                </a:lnTo>
                <a:lnTo>
                  <a:pt x="346" y="2490"/>
                </a:lnTo>
                <a:lnTo>
                  <a:pt x="391" y="2557"/>
                </a:lnTo>
                <a:lnTo>
                  <a:pt x="442" y="2620"/>
                </a:lnTo>
                <a:lnTo>
                  <a:pt x="497" y="2679"/>
                </a:lnTo>
                <a:lnTo>
                  <a:pt x="556" y="2734"/>
                </a:lnTo>
                <a:lnTo>
                  <a:pt x="619" y="2783"/>
                </a:lnTo>
                <a:lnTo>
                  <a:pt x="686" y="2829"/>
                </a:lnTo>
                <a:lnTo>
                  <a:pt x="756" y="2870"/>
                </a:lnTo>
                <a:lnTo>
                  <a:pt x="830" y="2903"/>
                </a:lnTo>
                <a:lnTo>
                  <a:pt x="906" y="2932"/>
                </a:lnTo>
                <a:lnTo>
                  <a:pt x="986" y="2956"/>
                </a:lnTo>
                <a:lnTo>
                  <a:pt x="1068" y="2973"/>
                </a:lnTo>
                <a:lnTo>
                  <a:pt x="1152" y="2983"/>
                </a:lnTo>
                <a:lnTo>
                  <a:pt x="1238" y="2986"/>
                </a:lnTo>
                <a:lnTo>
                  <a:pt x="1324" y="2983"/>
                </a:lnTo>
                <a:lnTo>
                  <a:pt x="1408" y="2973"/>
                </a:lnTo>
                <a:lnTo>
                  <a:pt x="1490" y="2956"/>
                </a:lnTo>
                <a:lnTo>
                  <a:pt x="1568" y="2932"/>
                </a:lnTo>
                <a:lnTo>
                  <a:pt x="1646" y="2903"/>
                </a:lnTo>
                <a:lnTo>
                  <a:pt x="1720" y="2870"/>
                </a:lnTo>
                <a:lnTo>
                  <a:pt x="1790" y="2829"/>
                </a:lnTo>
                <a:lnTo>
                  <a:pt x="1856" y="2783"/>
                </a:lnTo>
                <a:lnTo>
                  <a:pt x="1920" y="2734"/>
                </a:lnTo>
                <a:lnTo>
                  <a:pt x="1979" y="2679"/>
                </a:lnTo>
                <a:lnTo>
                  <a:pt x="2034" y="2620"/>
                </a:lnTo>
                <a:lnTo>
                  <a:pt x="2084" y="2557"/>
                </a:lnTo>
                <a:lnTo>
                  <a:pt x="2130" y="2490"/>
                </a:lnTo>
                <a:lnTo>
                  <a:pt x="2170" y="2419"/>
                </a:lnTo>
                <a:lnTo>
                  <a:pt x="2205" y="2346"/>
                </a:lnTo>
                <a:lnTo>
                  <a:pt x="2233" y="2269"/>
                </a:lnTo>
                <a:lnTo>
                  <a:pt x="2256" y="2190"/>
                </a:lnTo>
                <a:lnTo>
                  <a:pt x="2273" y="2108"/>
                </a:lnTo>
                <a:lnTo>
                  <a:pt x="2283" y="2024"/>
                </a:lnTo>
                <a:lnTo>
                  <a:pt x="2286" y="1938"/>
                </a:lnTo>
                <a:lnTo>
                  <a:pt x="2283" y="1852"/>
                </a:lnTo>
                <a:lnTo>
                  <a:pt x="2273" y="1768"/>
                </a:lnTo>
                <a:lnTo>
                  <a:pt x="2256" y="1686"/>
                </a:lnTo>
                <a:lnTo>
                  <a:pt x="2233" y="1606"/>
                </a:lnTo>
                <a:lnTo>
                  <a:pt x="2205" y="1530"/>
                </a:lnTo>
                <a:lnTo>
                  <a:pt x="2170" y="1456"/>
                </a:lnTo>
                <a:lnTo>
                  <a:pt x="2130" y="1386"/>
                </a:lnTo>
                <a:lnTo>
                  <a:pt x="2084" y="1318"/>
                </a:lnTo>
                <a:lnTo>
                  <a:pt x="2034" y="1256"/>
                </a:lnTo>
                <a:lnTo>
                  <a:pt x="1979" y="1196"/>
                </a:lnTo>
                <a:lnTo>
                  <a:pt x="1920" y="1142"/>
                </a:lnTo>
                <a:lnTo>
                  <a:pt x="1856" y="1091"/>
                </a:lnTo>
                <a:lnTo>
                  <a:pt x="1790" y="1046"/>
                </a:lnTo>
                <a:lnTo>
                  <a:pt x="1720" y="1006"/>
                </a:lnTo>
                <a:lnTo>
                  <a:pt x="1646" y="971"/>
                </a:lnTo>
                <a:lnTo>
                  <a:pt x="1568" y="942"/>
                </a:lnTo>
                <a:lnTo>
                  <a:pt x="1490" y="920"/>
                </a:lnTo>
                <a:lnTo>
                  <a:pt x="1408" y="903"/>
                </a:lnTo>
                <a:lnTo>
                  <a:pt x="1324" y="893"/>
                </a:lnTo>
                <a:lnTo>
                  <a:pt x="1238" y="890"/>
                </a:lnTo>
                <a:close/>
                <a:moveTo>
                  <a:pt x="1238" y="701"/>
                </a:moveTo>
                <a:lnTo>
                  <a:pt x="1330" y="705"/>
                </a:lnTo>
                <a:lnTo>
                  <a:pt x="1421" y="715"/>
                </a:lnTo>
                <a:lnTo>
                  <a:pt x="1509" y="730"/>
                </a:lnTo>
                <a:lnTo>
                  <a:pt x="1594" y="753"/>
                </a:lnTo>
                <a:lnTo>
                  <a:pt x="1678" y="782"/>
                </a:lnTo>
                <a:lnTo>
                  <a:pt x="1759" y="816"/>
                </a:lnTo>
                <a:lnTo>
                  <a:pt x="1836" y="856"/>
                </a:lnTo>
                <a:lnTo>
                  <a:pt x="1911" y="901"/>
                </a:lnTo>
                <a:lnTo>
                  <a:pt x="1982" y="950"/>
                </a:lnTo>
                <a:lnTo>
                  <a:pt x="2049" y="1005"/>
                </a:lnTo>
                <a:lnTo>
                  <a:pt x="2112" y="1063"/>
                </a:lnTo>
                <a:lnTo>
                  <a:pt x="2171" y="1127"/>
                </a:lnTo>
                <a:lnTo>
                  <a:pt x="2226" y="1194"/>
                </a:lnTo>
                <a:lnTo>
                  <a:pt x="2275" y="1265"/>
                </a:lnTo>
                <a:lnTo>
                  <a:pt x="2320" y="1339"/>
                </a:lnTo>
                <a:lnTo>
                  <a:pt x="2359" y="1417"/>
                </a:lnTo>
                <a:lnTo>
                  <a:pt x="2394" y="1498"/>
                </a:lnTo>
                <a:lnTo>
                  <a:pt x="2422" y="1581"/>
                </a:lnTo>
                <a:lnTo>
                  <a:pt x="2445" y="1667"/>
                </a:lnTo>
                <a:lnTo>
                  <a:pt x="2461" y="1755"/>
                </a:lnTo>
                <a:lnTo>
                  <a:pt x="2471" y="1846"/>
                </a:lnTo>
                <a:lnTo>
                  <a:pt x="2474" y="1938"/>
                </a:lnTo>
                <a:lnTo>
                  <a:pt x="2471" y="2030"/>
                </a:lnTo>
                <a:lnTo>
                  <a:pt x="2461" y="2120"/>
                </a:lnTo>
                <a:lnTo>
                  <a:pt x="2445" y="2209"/>
                </a:lnTo>
                <a:lnTo>
                  <a:pt x="2422" y="2295"/>
                </a:lnTo>
                <a:lnTo>
                  <a:pt x="2394" y="2378"/>
                </a:lnTo>
                <a:lnTo>
                  <a:pt x="2359" y="2459"/>
                </a:lnTo>
                <a:lnTo>
                  <a:pt x="2320" y="2537"/>
                </a:lnTo>
                <a:lnTo>
                  <a:pt x="2275" y="2611"/>
                </a:lnTo>
                <a:lnTo>
                  <a:pt x="2226" y="2682"/>
                </a:lnTo>
                <a:lnTo>
                  <a:pt x="2171" y="2749"/>
                </a:lnTo>
                <a:lnTo>
                  <a:pt x="2112" y="2813"/>
                </a:lnTo>
                <a:lnTo>
                  <a:pt x="2049" y="2871"/>
                </a:lnTo>
                <a:lnTo>
                  <a:pt x="1982" y="2926"/>
                </a:lnTo>
                <a:lnTo>
                  <a:pt x="1911" y="2975"/>
                </a:lnTo>
                <a:lnTo>
                  <a:pt x="1836" y="3020"/>
                </a:lnTo>
                <a:lnTo>
                  <a:pt x="1759" y="3060"/>
                </a:lnTo>
                <a:lnTo>
                  <a:pt x="1678" y="3094"/>
                </a:lnTo>
                <a:lnTo>
                  <a:pt x="1594" y="3123"/>
                </a:lnTo>
                <a:lnTo>
                  <a:pt x="1509" y="3145"/>
                </a:lnTo>
                <a:lnTo>
                  <a:pt x="1421" y="3161"/>
                </a:lnTo>
                <a:lnTo>
                  <a:pt x="1330" y="3171"/>
                </a:lnTo>
                <a:lnTo>
                  <a:pt x="1238" y="3174"/>
                </a:lnTo>
                <a:lnTo>
                  <a:pt x="1146" y="3171"/>
                </a:lnTo>
                <a:lnTo>
                  <a:pt x="1055" y="3161"/>
                </a:lnTo>
                <a:lnTo>
                  <a:pt x="967" y="3145"/>
                </a:lnTo>
                <a:lnTo>
                  <a:pt x="881" y="3123"/>
                </a:lnTo>
                <a:lnTo>
                  <a:pt x="798" y="3094"/>
                </a:lnTo>
                <a:lnTo>
                  <a:pt x="717" y="3060"/>
                </a:lnTo>
                <a:lnTo>
                  <a:pt x="639" y="3020"/>
                </a:lnTo>
                <a:lnTo>
                  <a:pt x="565" y="2975"/>
                </a:lnTo>
                <a:lnTo>
                  <a:pt x="494" y="2926"/>
                </a:lnTo>
                <a:lnTo>
                  <a:pt x="427" y="2871"/>
                </a:lnTo>
                <a:lnTo>
                  <a:pt x="363" y="2813"/>
                </a:lnTo>
                <a:lnTo>
                  <a:pt x="305" y="2749"/>
                </a:lnTo>
                <a:lnTo>
                  <a:pt x="250" y="2682"/>
                </a:lnTo>
                <a:lnTo>
                  <a:pt x="201" y="2611"/>
                </a:lnTo>
                <a:lnTo>
                  <a:pt x="156" y="2537"/>
                </a:lnTo>
                <a:lnTo>
                  <a:pt x="116" y="2459"/>
                </a:lnTo>
                <a:lnTo>
                  <a:pt x="82" y="2378"/>
                </a:lnTo>
                <a:lnTo>
                  <a:pt x="53" y="2295"/>
                </a:lnTo>
                <a:lnTo>
                  <a:pt x="31" y="2209"/>
                </a:lnTo>
                <a:lnTo>
                  <a:pt x="14" y="2120"/>
                </a:lnTo>
                <a:lnTo>
                  <a:pt x="5" y="2030"/>
                </a:lnTo>
                <a:lnTo>
                  <a:pt x="0" y="1938"/>
                </a:lnTo>
                <a:lnTo>
                  <a:pt x="5" y="1846"/>
                </a:lnTo>
                <a:lnTo>
                  <a:pt x="14" y="1755"/>
                </a:lnTo>
                <a:lnTo>
                  <a:pt x="31" y="1667"/>
                </a:lnTo>
                <a:lnTo>
                  <a:pt x="53" y="1581"/>
                </a:lnTo>
                <a:lnTo>
                  <a:pt x="82" y="1498"/>
                </a:lnTo>
                <a:lnTo>
                  <a:pt x="116" y="1417"/>
                </a:lnTo>
                <a:lnTo>
                  <a:pt x="156" y="1339"/>
                </a:lnTo>
                <a:lnTo>
                  <a:pt x="201" y="1265"/>
                </a:lnTo>
                <a:lnTo>
                  <a:pt x="250" y="1194"/>
                </a:lnTo>
                <a:lnTo>
                  <a:pt x="305" y="1127"/>
                </a:lnTo>
                <a:lnTo>
                  <a:pt x="363" y="1063"/>
                </a:lnTo>
                <a:lnTo>
                  <a:pt x="427" y="1005"/>
                </a:lnTo>
                <a:lnTo>
                  <a:pt x="494" y="950"/>
                </a:lnTo>
                <a:lnTo>
                  <a:pt x="565" y="901"/>
                </a:lnTo>
                <a:lnTo>
                  <a:pt x="639" y="856"/>
                </a:lnTo>
                <a:lnTo>
                  <a:pt x="717" y="816"/>
                </a:lnTo>
                <a:lnTo>
                  <a:pt x="798" y="782"/>
                </a:lnTo>
                <a:lnTo>
                  <a:pt x="881" y="753"/>
                </a:lnTo>
                <a:lnTo>
                  <a:pt x="967" y="730"/>
                </a:lnTo>
                <a:lnTo>
                  <a:pt x="1055" y="715"/>
                </a:lnTo>
                <a:lnTo>
                  <a:pt x="1146" y="705"/>
                </a:lnTo>
                <a:lnTo>
                  <a:pt x="1238" y="701"/>
                </a:lnTo>
                <a:close/>
                <a:moveTo>
                  <a:pt x="2210" y="597"/>
                </a:moveTo>
                <a:lnTo>
                  <a:pt x="2231" y="599"/>
                </a:lnTo>
                <a:lnTo>
                  <a:pt x="2253" y="607"/>
                </a:lnTo>
                <a:lnTo>
                  <a:pt x="2272" y="620"/>
                </a:lnTo>
                <a:lnTo>
                  <a:pt x="2446" y="765"/>
                </a:lnTo>
                <a:lnTo>
                  <a:pt x="2462" y="782"/>
                </a:lnTo>
                <a:lnTo>
                  <a:pt x="2473" y="801"/>
                </a:lnTo>
                <a:lnTo>
                  <a:pt x="2480" y="821"/>
                </a:lnTo>
                <a:lnTo>
                  <a:pt x="2482" y="842"/>
                </a:lnTo>
                <a:lnTo>
                  <a:pt x="2480" y="865"/>
                </a:lnTo>
                <a:lnTo>
                  <a:pt x="2472" y="885"/>
                </a:lnTo>
                <a:lnTo>
                  <a:pt x="2460" y="904"/>
                </a:lnTo>
                <a:lnTo>
                  <a:pt x="2328" y="1062"/>
                </a:lnTo>
                <a:lnTo>
                  <a:pt x="2270" y="998"/>
                </a:lnTo>
                <a:lnTo>
                  <a:pt x="2209" y="939"/>
                </a:lnTo>
                <a:lnTo>
                  <a:pt x="2145" y="882"/>
                </a:lnTo>
                <a:lnTo>
                  <a:pt x="2077" y="830"/>
                </a:lnTo>
                <a:lnTo>
                  <a:pt x="2006" y="782"/>
                </a:lnTo>
                <a:lnTo>
                  <a:pt x="2132" y="632"/>
                </a:lnTo>
                <a:lnTo>
                  <a:pt x="2149" y="616"/>
                </a:lnTo>
                <a:lnTo>
                  <a:pt x="2168" y="605"/>
                </a:lnTo>
                <a:lnTo>
                  <a:pt x="2188" y="598"/>
                </a:lnTo>
                <a:lnTo>
                  <a:pt x="2210" y="597"/>
                </a:lnTo>
                <a:close/>
                <a:moveTo>
                  <a:pt x="1011" y="0"/>
                </a:moveTo>
                <a:lnTo>
                  <a:pt x="1463" y="0"/>
                </a:lnTo>
                <a:lnTo>
                  <a:pt x="1488" y="2"/>
                </a:lnTo>
                <a:lnTo>
                  <a:pt x="1510" y="11"/>
                </a:lnTo>
                <a:lnTo>
                  <a:pt x="1530" y="24"/>
                </a:lnTo>
                <a:lnTo>
                  <a:pt x="1547" y="41"/>
                </a:lnTo>
                <a:lnTo>
                  <a:pt x="1561" y="61"/>
                </a:lnTo>
                <a:lnTo>
                  <a:pt x="1568" y="83"/>
                </a:lnTo>
                <a:lnTo>
                  <a:pt x="1571" y="108"/>
                </a:lnTo>
                <a:lnTo>
                  <a:pt x="1571" y="274"/>
                </a:lnTo>
                <a:lnTo>
                  <a:pt x="1568" y="298"/>
                </a:lnTo>
                <a:lnTo>
                  <a:pt x="1561" y="322"/>
                </a:lnTo>
                <a:lnTo>
                  <a:pt x="1547" y="342"/>
                </a:lnTo>
                <a:lnTo>
                  <a:pt x="1530" y="359"/>
                </a:lnTo>
                <a:lnTo>
                  <a:pt x="1510" y="371"/>
                </a:lnTo>
                <a:lnTo>
                  <a:pt x="1488" y="379"/>
                </a:lnTo>
                <a:lnTo>
                  <a:pt x="1463" y="382"/>
                </a:lnTo>
                <a:lnTo>
                  <a:pt x="1380" y="382"/>
                </a:lnTo>
                <a:lnTo>
                  <a:pt x="1380" y="559"/>
                </a:lnTo>
                <a:lnTo>
                  <a:pt x="1309" y="552"/>
                </a:lnTo>
                <a:lnTo>
                  <a:pt x="1237" y="550"/>
                </a:lnTo>
                <a:lnTo>
                  <a:pt x="1164" y="552"/>
                </a:lnTo>
                <a:lnTo>
                  <a:pt x="1094" y="559"/>
                </a:lnTo>
                <a:lnTo>
                  <a:pt x="1094" y="382"/>
                </a:lnTo>
                <a:lnTo>
                  <a:pt x="1011" y="382"/>
                </a:lnTo>
                <a:lnTo>
                  <a:pt x="986" y="379"/>
                </a:lnTo>
                <a:lnTo>
                  <a:pt x="964" y="371"/>
                </a:lnTo>
                <a:lnTo>
                  <a:pt x="943" y="359"/>
                </a:lnTo>
                <a:lnTo>
                  <a:pt x="927" y="342"/>
                </a:lnTo>
                <a:lnTo>
                  <a:pt x="913" y="322"/>
                </a:lnTo>
                <a:lnTo>
                  <a:pt x="905" y="298"/>
                </a:lnTo>
                <a:lnTo>
                  <a:pt x="902" y="274"/>
                </a:lnTo>
                <a:lnTo>
                  <a:pt x="902" y="108"/>
                </a:lnTo>
                <a:lnTo>
                  <a:pt x="905" y="83"/>
                </a:lnTo>
                <a:lnTo>
                  <a:pt x="913" y="61"/>
                </a:lnTo>
                <a:lnTo>
                  <a:pt x="927" y="41"/>
                </a:lnTo>
                <a:lnTo>
                  <a:pt x="943" y="24"/>
                </a:lnTo>
                <a:lnTo>
                  <a:pt x="964" y="11"/>
                </a:lnTo>
                <a:lnTo>
                  <a:pt x="986" y="2"/>
                </a:lnTo>
                <a:lnTo>
                  <a:pt x="1011" y="0"/>
                </a:lnTo>
                <a:close/>
              </a:path>
            </a:pathLst>
          </a:custGeom>
          <a:solidFill>
            <a:schemeClr val="accent3">
              <a:lumMod val="75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30">
            <a:extLst>
              <a:ext uri="{FF2B5EF4-FFF2-40B4-BE49-F238E27FC236}">
                <a16:creationId xmlns:a16="http://schemas.microsoft.com/office/drawing/2014/main" id="{CCBC1E5A-B047-4D18-845E-71E77D26903F}"/>
              </a:ext>
            </a:extLst>
          </p:cNvPr>
          <p:cNvSpPr>
            <a:spLocks noChangeAspect="1" noEditPoints="1"/>
          </p:cNvSpPr>
          <p:nvPr/>
        </p:nvSpPr>
        <p:spPr bwMode="auto">
          <a:xfrm>
            <a:off x="4769006" y="1059582"/>
            <a:ext cx="451764" cy="461962"/>
          </a:xfrm>
          <a:custGeom>
            <a:avLst/>
            <a:gdLst>
              <a:gd name="T0" fmla="*/ 1224 w 3100"/>
              <a:gd name="T1" fmla="*/ 1940 h 3174"/>
              <a:gd name="T2" fmla="*/ 2531 w 3100"/>
              <a:gd name="T3" fmla="*/ 1413 h 3174"/>
              <a:gd name="T4" fmla="*/ 244 w 3100"/>
              <a:gd name="T5" fmla="*/ 1397 h 3174"/>
              <a:gd name="T6" fmla="*/ 186 w 3100"/>
              <a:gd name="T7" fmla="*/ 2611 h 3174"/>
              <a:gd name="T8" fmla="*/ 352 w 3100"/>
              <a:gd name="T9" fmla="*/ 2731 h 3174"/>
              <a:gd name="T10" fmla="*/ 2567 w 3100"/>
              <a:gd name="T11" fmla="*/ 2691 h 3174"/>
              <a:gd name="T12" fmla="*/ 2660 w 3100"/>
              <a:gd name="T13" fmla="*/ 2507 h 3174"/>
              <a:gd name="T14" fmla="*/ 1496 w 3100"/>
              <a:gd name="T15" fmla="*/ 975 h 3174"/>
              <a:gd name="T16" fmla="*/ 1118 w 3100"/>
              <a:gd name="T17" fmla="*/ 987 h 3174"/>
              <a:gd name="T18" fmla="*/ 1167 w 3100"/>
              <a:gd name="T19" fmla="*/ 1128 h 3174"/>
              <a:gd name="T20" fmla="*/ 1078 w 3100"/>
              <a:gd name="T21" fmla="*/ 1235 h 3174"/>
              <a:gd name="T22" fmla="*/ 2821 w 3100"/>
              <a:gd name="T23" fmla="*/ 2508 h 3174"/>
              <a:gd name="T24" fmla="*/ 2707 w 3100"/>
              <a:gd name="T25" fmla="*/ 2781 h 3174"/>
              <a:gd name="T26" fmla="*/ 2433 w 3100"/>
              <a:gd name="T27" fmla="*/ 2896 h 3174"/>
              <a:gd name="T28" fmla="*/ 768 w 3100"/>
              <a:gd name="T29" fmla="*/ 3022 h 3174"/>
              <a:gd name="T30" fmla="*/ 2611 w 3100"/>
              <a:gd name="T31" fmla="*/ 3004 h 3174"/>
              <a:gd name="T32" fmla="*/ 2878 w 3100"/>
              <a:gd name="T33" fmla="*/ 2790 h 3174"/>
              <a:gd name="T34" fmla="*/ 2960 w 3100"/>
              <a:gd name="T35" fmla="*/ 1250 h 3174"/>
              <a:gd name="T36" fmla="*/ 2856 w 3100"/>
              <a:gd name="T37" fmla="*/ 938 h 3174"/>
              <a:gd name="T38" fmla="*/ 1898 w 3100"/>
              <a:gd name="T39" fmla="*/ 1143 h 3174"/>
              <a:gd name="T40" fmla="*/ 1452 w 3100"/>
              <a:gd name="T41" fmla="*/ 892 h 3174"/>
              <a:gd name="T42" fmla="*/ 1709 w 3100"/>
              <a:gd name="T43" fmla="*/ 1308 h 3174"/>
              <a:gd name="T44" fmla="*/ 1045 w 3100"/>
              <a:gd name="T45" fmla="*/ 1307 h 3174"/>
              <a:gd name="T46" fmla="*/ 1194 w 3100"/>
              <a:gd name="T47" fmla="*/ 1258 h 3174"/>
              <a:gd name="T48" fmla="*/ 1256 w 3100"/>
              <a:gd name="T49" fmla="*/ 1100 h 3174"/>
              <a:gd name="T50" fmla="*/ 1194 w 3100"/>
              <a:gd name="T51" fmla="*/ 941 h 3174"/>
              <a:gd name="T52" fmla="*/ 1045 w 3100"/>
              <a:gd name="T53" fmla="*/ 892 h 3174"/>
              <a:gd name="T54" fmla="*/ 451 w 3100"/>
              <a:gd name="T55" fmla="*/ 557 h 3174"/>
              <a:gd name="T56" fmla="*/ 584 w 3100"/>
              <a:gd name="T57" fmla="*/ 763 h 3174"/>
              <a:gd name="T58" fmla="*/ 831 w 3100"/>
              <a:gd name="T59" fmla="*/ 799 h 3174"/>
              <a:gd name="T60" fmla="*/ 1016 w 3100"/>
              <a:gd name="T61" fmla="*/ 639 h 3174"/>
              <a:gd name="T62" fmla="*/ 1772 w 3100"/>
              <a:gd name="T63" fmla="*/ 513 h 3174"/>
              <a:gd name="T64" fmla="*/ 1874 w 3100"/>
              <a:gd name="T65" fmla="*/ 737 h 3174"/>
              <a:gd name="T66" fmla="*/ 2114 w 3100"/>
              <a:gd name="T67" fmla="*/ 808 h 3174"/>
              <a:gd name="T68" fmla="*/ 2320 w 3100"/>
              <a:gd name="T69" fmla="*/ 676 h 3174"/>
              <a:gd name="T70" fmla="*/ 2433 w 3100"/>
              <a:gd name="T71" fmla="*/ 410 h 3174"/>
              <a:gd name="T72" fmla="*/ 2687 w 3100"/>
              <a:gd name="T73" fmla="*/ 507 h 3174"/>
              <a:gd name="T74" fmla="*/ 2857 w 3100"/>
              <a:gd name="T75" fmla="*/ 735 h 3174"/>
              <a:gd name="T76" fmla="*/ 3070 w 3100"/>
              <a:gd name="T77" fmla="*/ 1052 h 3174"/>
              <a:gd name="T78" fmla="*/ 3087 w 3100"/>
              <a:gd name="T79" fmla="*/ 2641 h 3174"/>
              <a:gd name="T80" fmla="*/ 2905 w 3100"/>
              <a:gd name="T81" fmla="*/ 2980 h 3174"/>
              <a:gd name="T82" fmla="*/ 2567 w 3100"/>
              <a:gd name="T83" fmla="*/ 3161 h 3174"/>
              <a:gd name="T84" fmla="*/ 688 w 3100"/>
              <a:gd name="T85" fmla="*/ 3146 h 3174"/>
              <a:gd name="T86" fmla="*/ 375 w 3100"/>
              <a:gd name="T87" fmla="*/ 2939 h 3174"/>
              <a:gd name="T88" fmla="*/ 130 w 3100"/>
              <a:gd name="T89" fmla="*/ 2795 h 3174"/>
              <a:gd name="T90" fmla="*/ 3 w 3100"/>
              <a:gd name="T91" fmla="*/ 2556 h 3174"/>
              <a:gd name="T92" fmla="*/ 54 w 3100"/>
              <a:gd name="T93" fmla="*/ 603 h 3174"/>
              <a:gd name="T94" fmla="*/ 286 w 3100"/>
              <a:gd name="T95" fmla="*/ 424 h 3174"/>
              <a:gd name="T96" fmla="*/ 2156 w 3100"/>
              <a:gd name="T97" fmla="*/ 27 h 3174"/>
              <a:gd name="T98" fmla="*/ 2226 w 3100"/>
              <a:gd name="T99" fmla="*/ 513 h 3174"/>
              <a:gd name="T100" fmla="*/ 2130 w 3100"/>
              <a:gd name="T101" fmla="*/ 657 h 3174"/>
              <a:gd name="T102" fmla="*/ 1960 w 3100"/>
              <a:gd name="T103" fmla="*/ 623 h 3174"/>
              <a:gd name="T104" fmla="*/ 1918 w 3100"/>
              <a:gd name="T105" fmla="*/ 125 h 3174"/>
              <a:gd name="T106" fmla="*/ 2038 w 3100"/>
              <a:gd name="T107" fmla="*/ 4 h 3174"/>
              <a:gd name="T108" fmla="*/ 856 w 3100"/>
              <a:gd name="T109" fmla="*/ 46 h 3174"/>
              <a:gd name="T110" fmla="*/ 898 w 3100"/>
              <a:gd name="T111" fmla="*/ 545 h 3174"/>
              <a:gd name="T112" fmla="*/ 777 w 3100"/>
              <a:gd name="T113" fmla="*/ 666 h 3174"/>
              <a:gd name="T114" fmla="*/ 616 w 3100"/>
              <a:gd name="T115" fmla="*/ 600 h 3174"/>
              <a:gd name="T116" fmla="*/ 603 w 3100"/>
              <a:gd name="T117" fmla="*/ 96 h 3174"/>
              <a:gd name="T118" fmla="*/ 746 w 3100"/>
              <a:gd name="T119" fmla="*/ 0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0" h="3174">
                <a:moveTo>
                  <a:pt x="1394" y="1616"/>
                </a:moveTo>
                <a:lnTo>
                  <a:pt x="1552" y="1616"/>
                </a:lnTo>
                <a:lnTo>
                  <a:pt x="1552" y="2502"/>
                </a:lnTo>
                <a:lnTo>
                  <a:pt x="1374" y="2502"/>
                </a:lnTo>
                <a:lnTo>
                  <a:pt x="1374" y="1818"/>
                </a:lnTo>
                <a:lnTo>
                  <a:pt x="1224" y="1940"/>
                </a:lnTo>
                <a:lnTo>
                  <a:pt x="1136" y="1825"/>
                </a:lnTo>
                <a:lnTo>
                  <a:pt x="1394" y="1616"/>
                </a:lnTo>
                <a:close/>
                <a:moveTo>
                  <a:pt x="2660" y="1350"/>
                </a:moveTo>
                <a:lnTo>
                  <a:pt x="2620" y="1376"/>
                </a:lnTo>
                <a:lnTo>
                  <a:pt x="2577" y="1397"/>
                </a:lnTo>
                <a:lnTo>
                  <a:pt x="2531" y="1413"/>
                </a:lnTo>
                <a:lnTo>
                  <a:pt x="2483" y="1422"/>
                </a:lnTo>
                <a:lnTo>
                  <a:pt x="2433" y="1425"/>
                </a:lnTo>
                <a:lnTo>
                  <a:pt x="389" y="1425"/>
                </a:lnTo>
                <a:lnTo>
                  <a:pt x="338" y="1422"/>
                </a:lnTo>
                <a:lnTo>
                  <a:pt x="290" y="1413"/>
                </a:lnTo>
                <a:lnTo>
                  <a:pt x="244" y="1397"/>
                </a:lnTo>
                <a:lnTo>
                  <a:pt x="202" y="1376"/>
                </a:lnTo>
                <a:lnTo>
                  <a:pt x="161" y="1350"/>
                </a:lnTo>
                <a:lnTo>
                  <a:pt x="161" y="2507"/>
                </a:lnTo>
                <a:lnTo>
                  <a:pt x="165" y="2544"/>
                </a:lnTo>
                <a:lnTo>
                  <a:pt x="173" y="2579"/>
                </a:lnTo>
                <a:lnTo>
                  <a:pt x="186" y="2611"/>
                </a:lnTo>
                <a:lnTo>
                  <a:pt x="205" y="2641"/>
                </a:lnTo>
                <a:lnTo>
                  <a:pt x="227" y="2668"/>
                </a:lnTo>
                <a:lnTo>
                  <a:pt x="254" y="2691"/>
                </a:lnTo>
                <a:lnTo>
                  <a:pt x="283" y="2708"/>
                </a:lnTo>
                <a:lnTo>
                  <a:pt x="316" y="2723"/>
                </a:lnTo>
                <a:lnTo>
                  <a:pt x="352" y="2731"/>
                </a:lnTo>
                <a:lnTo>
                  <a:pt x="389" y="2734"/>
                </a:lnTo>
                <a:lnTo>
                  <a:pt x="2433" y="2734"/>
                </a:lnTo>
                <a:lnTo>
                  <a:pt x="2470" y="2731"/>
                </a:lnTo>
                <a:lnTo>
                  <a:pt x="2504" y="2723"/>
                </a:lnTo>
                <a:lnTo>
                  <a:pt x="2537" y="2708"/>
                </a:lnTo>
                <a:lnTo>
                  <a:pt x="2567" y="2691"/>
                </a:lnTo>
                <a:lnTo>
                  <a:pt x="2594" y="2668"/>
                </a:lnTo>
                <a:lnTo>
                  <a:pt x="2616" y="2641"/>
                </a:lnTo>
                <a:lnTo>
                  <a:pt x="2634" y="2611"/>
                </a:lnTo>
                <a:lnTo>
                  <a:pt x="2649" y="2579"/>
                </a:lnTo>
                <a:lnTo>
                  <a:pt x="2657" y="2544"/>
                </a:lnTo>
                <a:lnTo>
                  <a:pt x="2660" y="2507"/>
                </a:lnTo>
                <a:lnTo>
                  <a:pt x="2660" y="1350"/>
                </a:lnTo>
                <a:close/>
                <a:moveTo>
                  <a:pt x="1496" y="975"/>
                </a:moveTo>
                <a:lnTo>
                  <a:pt x="1498" y="975"/>
                </a:lnTo>
                <a:lnTo>
                  <a:pt x="1557" y="1147"/>
                </a:lnTo>
                <a:lnTo>
                  <a:pt x="1436" y="1147"/>
                </a:lnTo>
                <a:lnTo>
                  <a:pt x="1496" y="975"/>
                </a:lnTo>
                <a:close/>
                <a:moveTo>
                  <a:pt x="986" y="957"/>
                </a:moveTo>
                <a:lnTo>
                  <a:pt x="1032" y="957"/>
                </a:lnTo>
                <a:lnTo>
                  <a:pt x="1055" y="959"/>
                </a:lnTo>
                <a:lnTo>
                  <a:pt x="1078" y="965"/>
                </a:lnTo>
                <a:lnTo>
                  <a:pt x="1099" y="974"/>
                </a:lnTo>
                <a:lnTo>
                  <a:pt x="1118" y="987"/>
                </a:lnTo>
                <a:lnTo>
                  <a:pt x="1135" y="1003"/>
                </a:lnTo>
                <a:lnTo>
                  <a:pt x="1149" y="1023"/>
                </a:lnTo>
                <a:lnTo>
                  <a:pt x="1159" y="1045"/>
                </a:lnTo>
                <a:lnTo>
                  <a:pt x="1167" y="1071"/>
                </a:lnTo>
                <a:lnTo>
                  <a:pt x="1169" y="1100"/>
                </a:lnTo>
                <a:lnTo>
                  <a:pt x="1167" y="1128"/>
                </a:lnTo>
                <a:lnTo>
                  <a:pt x="1159" y="1154"/>
                </a:lnTo>
                <a:lnTo>
                  <a:pt x="1149" y="1177"/>
                </a:lnTo>
                <a:lnTo>
                  <a:pt x="1135" y="1196"/>
                </a:lnTo>
                <a:lnTo>
                  <a:pt x="1118" y="1213"/>
                </a:lnTo>
                <a:lnTo>
                  <a:pt x="1099" y="1226"/>
                </a:lnTo>
                <a:lnTo>
                  <a:pt x="1078" y="1235"/>
                </a:lnTo>
                <a:lnTo>
                  <a:pt x="1055" y="1240"/>
                </a:lnTo>
                <a:lnTo>
                  <a:pt x="1032" y="1242"/>
                </a:lnTo>
                <a:lnTo>
                  <a:pt x="986" y="1242"/>
                </a:lnTo>
                <a:lnTo>
                  <a:pt x="986" y="957"/>
                </a:lnTo>
                <a:close/>
                <a:moveTo>
                  <a:pt x="2821" y="895"/>
                </a:moveTo>
                <a:lnTo>
                  <a:pt x="2821" y="2508"/>
                </a:lnTo>
                <a:lnTo>
                  <a:pt x="2818" y="2560"/>
                </a:lnTo>
                <a:lnTo>
                  <a:pt x="2807" y="2610"/>
                </a:lnTo>
                <a:lnTo>
                  <a:pt x="2791" y="2658"/>
                </a:lnTo>
                <a:lnTo>
                  <a:pt x="2768" y="2703"/>
                </a:lnTo>
                <a:lnTo>
                  <a:pt x="2740" y="2744"/>
                </a:lnTo>
                <a:lnTo>
                  <a:pt x="2707" y="2781"/>
                </a:lnTo>
                <a:lnTo>
                  <a:pt x="2670" y="2815"/>
                </a:lnTo>
                <a:lnTo>
                  <a:pt x="2629" y="2842"/>
                </a:lnTo>
                <a:lnTo>
                  <a:pt x="2584" y="2865"/>
                </a:lnTo>
                <a:lnTo>
                  <a:pt x="2536" y="2882"/>
                </a:lnTo>
                <a:lnTo>
                  <a:pt x="2485" y="2892"/>
                </a:lnTo>
                <a:lnTo>
                  <a:pt x="2433" y="2896"/>
                </a:lnTo>
                <a:lnTo>
                  <a:pt x="528" y="2896"/>
                </a:lnTo>
                <a:lnTo>
                  <a:pt x="570" y="2930"/>
                </a:lnTo>
                <a:lnTo>
                  <a:pt x="615" y="2960"/>
                </a:lnTo>
                <a:lnTo>
                  <a:pt x="664" y="2986"/>
                </a:lnTo>
                <a:lnTo>
                  <a:pt x="715" y="3008"/>
                </a:lnTo>
                <a:lnTo>
                  <a:pt x="768" y="3022"/>
                </a:lnTo>
                <a:lnTo>
                  <a:pt x="824" y="3032"/>
                </a:lnTo>
                <a:lnTo>
                  <a:pt x="883" y="3036"/>
                </a:lnTo>
                <a:lnTo>
                  <a:pt x="2433" y="3036"/>
                </a:lnTo>
                <a:lnTo>
                  <a:pt x="2494" y="3031"/>
                </a:lnTo>
                <a:lnTo>
                  <a:pt x="2554" y="3021"/>
                </a:lnTo>
                <a:lnTo>
                  <a:pt x="2611" y="3004"/>
                </a:lnTo>
                <a:lnTo>
                  <a:pt x="2665" y="2982"/>
                </a:lnTo>
                <a:lnTo>
                  <a:pt x="2716" y="2953"/>
                </a:lnTo>
                <a:lnTo>
                  <a:pt x="2763" y="2919"/>
                </a:lnTo>
                <a:lnTo>
                  <a:pt x="2806" y="2880"/>
                </a:lnTo>
                <a:lnTo>
                  <a:pt x="2845" y="2837"/>
                </a:lnTo>
                <a:lnTo>
                  <a:pt x="2878" y="2790"/>
                </a:lnTo>
                <a:lnTo>
                  <a:pt x="2908" y="2740"/>
                </a:lnTo>
                <a:lnTo>
                  <a:pt x="2930" y="2685"/>
                </a:lnTo>
                <a:lnTo>
                  <a:pt x="2947" y="2628"/>
                </a:lnTo>
                <a:lnTo>
                  <a:pt x="2957" y="2568"/>
                </a:lnTo>
                <a:lnTo>
                  <a:pt x="2960" y="2508"/>
                </a:lnTo>
                <a:lnTo>
                  <a:pt x="2960" y="1250"/>
                </a:lnTo>
                <a:lnTo>
                  <a:pt x="2958" y="1192"/>
                </a:lnTo>
                <a:lnTo>
                  <a:pt x="2948" y="1136"/>
                </a:lnTo>
                <a:lnTo>
                  <a:pt x="2933" y="1082"/>
                </a:lnTo>
                <a:lnTo>
                  <a:pt x="2912" y="1031"/>
                </a:lnTo>
                <a:lnTo>
                  <a:pt x="2886" y="983"/>
                </a:lnTo>
                <a:lnTo>
                  <a:pt x="2856" y="938"/>
                </a:lnTo>
                <a:lnTo>
                  <a:pt x="2821" y="895"/>
                </a:lnTo>
                <a:close/>
                <a:moveTo>
                  <a:pt x="1663" y="892"/>
                </a:moveTo>
                <a:lnTo>
                  <a:pt x="1816" y="1143"/>
                </a:lnTo>
                <a:lnTo>
                  <a:pt x="1816" y="1308"/>
                </a:lnTo>
                <a:lnTo>
                  <a:pt x="1898" y="1308"/>
                </a:lnTo>
                <a:lnTo>
                  <a:pt x="1898" y="1143"/>
                </a:lnTo>
                <a:lnTo>
                  <a:pt x="2047" y="892"/>
                </a:lnTo>
                <a:lnTo>
                  <a:pt x="1959" y="892"/>
                </a:lnTo>
                <a:lnTo>
                  <a:pt x="1859" y="1067"/>
                </a:lnTo>
                <a:lnTo>
                  <a:pt x="1761" y="892"/>
                </a:lnTo>
                <a:lnTo>
                  <a:pt x="1663" y="892"/>
                </a:lnTo>
                <a:close/>
                <a:moveTo>
                  <a:pt x="1452" y="892"/>
                </a:moveTo>
                <a:lnTo>
                  <a:pt x="1289" y="1308"/>
                </a:lnTo>
                <a:lnTo>
                  <a:pt x="1377" y="1308"/>
                </a:lnTo>
                <a:lnTo>
                  <a:pt x="1412" y="1212"/>
                </a:lnTo>
                <a:lnTo>
                  <a:pt x="1582" y="1212"/>
                </a:lnTo>
                <a:lnTo>
                  <a:pt x="1617" y="1308"/>
                </a:lnTo>
                <a:lnTo>
                  <a:pt x="1709" y="1308"/>
                </a:lnTo>
                <a:lnTo>
                  <a:pt x="1546" y="892"/>
                </a:lnTo>
                <a:lnTo>
                  <a:pt x="1452" y="892"/>
                </a:lnTo>
                <a:close/>
                <a:moveTo>
                  <a:pt x="902" y="892"/>
                </a:moveTo>
                <a:lnTo>
                  <a:pt x="902" y="1308"/>
                </a:lnTo>
                <a:lnTo>
                  <a:pt x="1016" y="1308"/>
                </a:lnTo>
                <a:lnTo>
                  <a:pt x="1045" y="1307"/>
                </a:lnTo>
                <a:lnTo>
                  <a:pt x="1073" y="1305"/>
                </a:lnTo>
                <a:lnTo>
                  <a:pt x="1101" y="1301"/>
                </a:lnTo>
                <a:lnTo>
                  <a:pt x="1127" y="1294"/>
                </a:lnTo>
                <a:lnTo>
                  <a:pt x="1150" y="1284"/>
                </a:lnTo>
                <a:lnTo>
                  <a:pt x="1174" y="1273"/>
                </a:lnTo>
                <a:lnTo>
                  <a:pt x="1194" y="1258"/>
                </a:lnTo>
                <a:lnTo>
                  <a:pt x="1212" y="1240"/>
                </a:lnTo>
                <a:lnTo>
                  <a:pt x="1226" y="1220"/>
                </a:lnTo>
                <a:lnTo>
                  <a:pt x="1239" y="1195"/>
                </a:lnTo>
                <a:lnTo>
                  <a:pt x="1249" y="1167"/>
                </a:lnTo>
                <a:lnTo>
                  <a:pt x="1254" y="1136"/>
                </a:lnTo>
                <a:lnTo>
                  <a:pt x="1256" y="1100"/>
                </a:lnTo>
                <a:lnTo>
                  <a:pt x="1254" y="1063"/>
                </a:lnTo>
                <a:lnTo>
                  <a:pt x="1249" y="1032"/>
                </a:lnTo>
                <a:lnTo>
                  <a:pt x="1239" y="1004"/>
                </a:lnTo>
                <a:lnTo>
                  <a:pt x="1226" y="979"/>
                </a:lnTo>
                <a:lnTo>
                  <a:pt x="1212" y="959"/>
                </a:lnTo>
                <a:lnTo>
                  <a:pt x="1194" y="941"/>
                </a:lnTo>
                <a:lnTo>
                  <a:pt x="1174" y="927"/>
                </a:lnTo>
                <a:lnTo>
                  <a:pt x="1150" y="915"/>
                </a:lnTo>
                <a:lnTo>
                  <a:pt x="1127" y="906"/>
                </a:lnTo>
                <a:lnTo>
                  <a:pt x="1101" y="900"/>
                </a:lnTo>
                <a:lnTo>
                  <a:pt x="1073" y="895"/>
                </a:lnTo>
                <a:lnTo>
                  <a:pt x="1045" y="892"/>
                </a:lnTo>
                <a:lnTo>
                  <a:pt x="1016" y="892"/>
                </a:lnTo>
                <a:lnTo>
                  <a:pt x="902" y="892"/>
                </a:lnTo>
                <a:close/>
                <a:moveTo>
                  <a:pt x="389" y="410"/>
                </a:moveTo>
                <a:lnTo>
                  <a:pt x="448" y="410"/>
                </a:lnTo>
                <a:lnTo>
                  <a:pt x="448" y="513"/>
                </a:lnTo>
                <a:lnTo>
                  <a:pt x="451" y="557"/>
                </a:lnTo>
                <a:lnTo>
                  <a:pt x="460" y="600"/>
                </a:lnTo>
                <a:lnTo>
                  <a:pt x="475" y="639"/>
                </a:lnTo>
                <a:lnTo>
                  <a:pt x="496" y="676"/>
                </a:lnTo>
                <a:lnTo>
                  <a:pt x="521" y="708"/>
                </a:lnTo>
                <a:lnTo>
                  <a:pt x="550" y="737"/>
                </a:lnTo>
                <a:lnTo>
                  <a:pt x="584" y="763"/>
                </a:lnTo>
                <a:lnTo>
                  <a:pt x="621" y="783"/>
                </a:lnTo>
                <a:lnTo>
                  <a:pt x="660" y="799"/>
                </a:lnTo>
                <a:lnTo>
                  <a:pt x="701" y="808"/>
                </a:lnTo>
                <a:lnTo>
                  <a:pt x="746" y="811"/>
                </a:lnTo>
                <a:lnTo>
                  <a:pt x="790" y="808"/>
                </a:lnTo>
                <a:lnTo>
                  <a:pt x="831" y="799"/>
                </a:lnTo>
                <a:lnTo>
                  <a:pt x="871" y="783"/>
                </a:lnTo>
                <a:lnTo>
                  <a:pt x="907" y="763"/>
                </a:lnTo>
                <a:lnTo>
                  <a:pt x="941" y="737"/>
                </a:lnTo>
                <a:lnTo>
                  <a:pt x="970" y="708"/>
                </a:lnTo>
                <a:lnTo>
                  <a:pt x="996" y="676"/>
                </a:lnTo>
                <a:lnTo>
                  <a:pt x="1016" y="639"/>
                </a:lnTo>
                <a:lnTo>
                  <a:pt x="1030" y="600"/>
                </a:lnTo>
                <a:lnTo>
                  <a:pt x="1041" y="557"/>
                </a:lnTo>
                <a:lnTo>
                  <a:pt x="1043" y="513"/>
                </a:lnTo>
                <a:lnTo>
                  <a:pt x="1043" y="410"/>
                </a:lnTo>
                <a:lnTo>
                  <a:pt x="1772" y="410"/>
                </a:lnTo>
                <a:lnTo>
                  <a:pt x="1772" y="513"/>
                </a:lnTo>
                <a:lnTo>
                  <a:pt x="1775" y="557"/>
                </a:lnTo>
                <a:lnTo>
                  <a:pt x="1784" y="600"/>
                </a:lnTo>
                <a:lnTo>
                  <a:pt x="1800" y="639"/>
                </a:lnTo>
                <a:lnTo>
                  <a:pt x="1820" y="676"/>
                </a:lnTo>
                <a:lnTo>
                  <a:pt x="1845" y="708"/>
                </a:lnTo>
                <a:lnTo>
                  <a:pt x="1874" y="737"/>
                </a:lnTo>
                <a:lnTo>
                  <a:pt x="1907" y="763"/>
                </a:lnTo>
                <a:lnTo>
                  <a:pt x="1944" y="783"/>
                </a:lnTo>
                <a:lnTo>
                  <a:pt x="1984" y="799"/>
                </a:lnTo>
                <a:lnTo>
                  <a:pt x="2026" y="808"/>
                </a:lnTo>
                <a:lnTo>
                  <a:pt x="2070" y="811"/>
                </a:lnTo>
                <a:lnTo>
                  <a:pt x="2114" y="808"/>
                </a:lnTo>
                <a:lnTo>
                  <a:pt x="2156" y="799"/>
                </a:lnTo>
                <a:lnTo>
                  <a:pt x="2195" y="783"/>
                </a:lnTo>
                <a:lnTo>
                  <a:pt x="2232" y="763"/>
                </a:lnTo>
                <a:lnTo>
                  <a:pt x="2265" y="737"/>
                </a:lnTo>
                <a:lnTo>
                  <a:pt x="2294" y="708"/>
                </a:lnTo>
                <a:lnTo>
                  <a:pt x="2320" y="676"/>
                </a:lnTo>
                <a:lnTo>
                  <a:pt x="2340" y="639"/>
                </a:lnTo>
                <a:lnTo>
                  <a:pt x="2354" y="600"/>
                </a:lnTo>
                <a:lnTo>
                  <a:pt x="2364" y="557"/>
                </a:lnTo>
                <a:lnTo>
                  <a:pt x="2368" y="513"/>
                </a:lnTo>
                <a:lnTo>
                  <a:pt x="2368" y="410"/>
                </a:lnTo>
                <a:lnTo>
                  <a:pt x="2433" y="410"/>
                </a:lnTo>
                <a:lnTo>
                  <a:pt x="2481" y="414"/>
                </a:lnTo>
                <a:lnTo>
                  <a:pt x="2527" y="421"/>
                </a:lnTo>
                <a:lnTo>
                  <a:pt x="2570" y="436"/>
                </a:lnTo>
                <a:lnTo>
                  <a:pt x="2613" y="455"/>
                </a:lnTo>
                <a:lnTo>
                  <a:pt x="2651" y="479"/>
                </a:lnTo>
                <a:lnTo>
                  <a:pt x="2687" y="507"/>
                </a:lnTo>
                <a:lnTo>
                  <a:pt x="2719" y="538"/>
                </a:lnTo>
                <a:lnTo>
                  <a:pt x="2747" y="574"/>
                </a:lnTo>
                <a:lnTo>
                  <a:pt x="2771" y="612"/>
                </a:lnTo>
                <a:lnTo>
                  <a:pt x="2791" y="653"/>
                </a:lnTo>
                <a:lnTo>
                  <a:pt x="2806" y="696"/>
                </a:lnTo>
                <a:lnTo>
                  <a:pt x="2857" y="735"/>
                </a:lnTo>
                <a:lnTo>
                  <a:pt x="2904" y="778"/>
                </a:lnTo>
                <a:lnTo>
                  <a:pt x="2948" y="826"/>
                </a:lnTo>
                <a:lnTo>
                  <a:pt x="2986" y="877"/>
                </a:lnTo>
                <a:lnTo>
                  <a:pt x="3020" y="932"/>
                </a:lnTo>
                <a:lnTo>
                  <a:pt x="3048" y="990"/>
                </a:lnTo>
                <a:lnTo>
                  <a:pt x="3070" y="1052"/>
                </a:lnTo>
                <a:lnTo>
                  <a:pt x="3087" y="1116"/>
                </a:lnTo>
                <a:lnTo>
                  <a:pt x="3097" y="1182"/>
                </a:lnTo>
                <a:lnTo>
                  <a:pt x="3100" y="1250"/>
                </a:lnTo>
                <a:lnTo>
                  <a:pt x="3100" y="2508"/>
                </a:lnTo>
                <a:lnTo>
                  <a:pt x="3097" y="2575"/>
                </a:lnTo>
                <a:lnTo>
                  <a:pt x="3087" y="2641"/>
                </a:lnTo>
                <a:lnTo>
                  <a:pt x="3070" y="2706"/>
                </a:lnTo>
                <a:lnTo>
                  <a:pt x="3048" y="2767"/>
                </a:lnTo>
                <a:lnTo>
                  <a:pt x="3020" y="2825"/>
                </a:lnTo>
                <a:lnTo>
                  <a:pt x="2986" y="2880"/>
                </a:lnTo>
                <a:lnTo>
                  <a:pt x="2948" y="2931"/>
                </a:lnTo>
                <a:lnTo>
                  <a:pt x="2905" y="2980"/>
                </a:lnTo>
                <a:lnTo>
                  <a:pt x="2857" y="3022"/>
                </a:lnTo>
                <a:lnTo>
                  <a:pt x="2806" y="3061"/>
                </a:lnTo>
                <a:lnTo>
                  <a:pt x="2751" y="3094"/>
                </a:lnTo>
                <a:lnTo>
                  <a:pt x="2693" y="3123"/>
                </a:lnTo>
                <a:lnTo>
                  <a:pt x="2631" y="3145"/>
                </a:lnTo>
                <a:lnTo>
                  <a:pt x="2567" y="3161"/>
                </a:lnTo>
                <a:lnTo>
                  <a:pt x="2501" y="3171"/>
                </a:lnTo>
                <a:lnTo>
                  <a:pt x="2433" y="3174"/>
                </a:lnTo>
                <a:lnTo>
                  <a:pt x="883" y="3174"/>
                </a:lnTo>
                <a:lnTo>
                  <a:pt x="815" y="3171"/>
                </a:lnTo>
                <a:lnTo>
                  <a:pt x="750" y="3162"/>
                </a:lnTo>
                <a:lnTo>
                  <a:pt x="688" y="3146"/>
                </a:lnTo>
                <a:lnTo>
                  <a:pt x="628" y="3124"/>
                </a:lnTo>
                <a:lnTo>
                  <a:pt x="570" y="3097"/>
                </a:lnTo>
                <a:lnTo>
                  <a:pt x="516" y="3065"/>
                </a:lnTo>
                <a:lnTo>
                  <a:pt x="465" y="3028"/>
                </a:lnTo>
                <a:lnTo>
                  <a:pt x="418" y="2985"/>
                </a:lnTo>
                <a:lnTo>
                  <a:pt x="375" y="2939"/>
                </a:lnTo>
                <a:lnTo>
                  <a:pt x="337" y="2890"/>
                </a:lnTo>
                <a:lnTo>
                  <a:pt x="290" y="2881"/>
                </a:lnTo>
                <a:lnTo>
                  <a:pt x="246" y="2866"/>
                </a:lnTo>
                <a:lnTo>
                  <a:pt x="204" y="2847"/>
                </a:lnTo>
                <a:lnTo>
                  <a:pt x="166" y="2823"/>
                </a:lnTo>
                <a:lnTo>
                  <a:pt x="130" y="2795"/>
                </a:lnTo>
                <a:lnTo>
                  <a:pt x="98" y="2762"/>
                </a:lnTo>
                <a:lnTo>
                  <a:pt x="70" y="2726"/>
                </a:lnTo>
                <a:lnTo>
                  <a:pt x="45" y="2688"/>
                </a:lnTo>
                <a:lnTo>
                  <a:pt x="26" y="2647"/>
                </a:lnTo>
                <a:lnTo>
                  <a:pt x="12" y="2602"/>
                </a:lnTo>
                <a:lnTo>
                  <a:pt x="3" y="2556"/>
                </a:lnTo>
                <a:lnTo>
                  <a:pt x="0" y="2508"/>
                </a:lnTo>
                <a:lnTo>
                  <a:pt x="0" y="798"/>
                </a:lnTo>
                <a:lnTo>
                  <a:pt x="3" y="745"/>
                </a:lnTo>
                <a:lnTo>
                  <a:pt x="14" y="696"/>
                </a:lnTo>
                <a:lnTo>
                  <a:pt x="30" y="648"/>
                </a:lnTo>
                <a:lnTo>
                  <a:pt x="54" y="603"/>
                </a:lnTo>
                <a:lnTo>
                  <a:pt x="81" y="561"/>
                </a:lnTo>
                <a:lnTo>
                  <a:pt x="114" y="524"/>
                </a:lnTo>
                <a:lnTo>
                  <a:pt x="151" y="491"/>
                </a:lnTo>
                <a:lnTo>
                  <a:pt x="193" y="463"/>
                </a:lnTo>
                <a:lnTo>
                  <a:pt x="238" y="440"/>
                </a:lnTo>
                <a:lnTo>
                  <a:pt x="286" y="424"/>
                </a:lnTo>
                <a:lnTo>
                  <a:pt x="336" y="414"/>
                </a:lnTo>
                <a:lnTo>
                  <a:pt x="389" y="410"/>
                </a:lnTo>
                <a:close/>
                <a:moveTo>
                  <a:pt x="2070" y="0"/>
                </a:moveTo>
                <a:lnTo>
                  <a:pt x="2101" y="4"/>
                </a:lnTo>
                <a:lnTo>
                  <a:pt x="2130" y="13"/>
                </a:lnTo>
                <a:lnTo>
                  <a:pt x="2156" y="27"/>
                </a:lnTo>
                <a:lnTo>
                  <a:pt x="2180" y="46"/>
                </a:lnTo>
                <a:lnTo>
                  <a:pt x="2199" y="69"/>
                </a:lnTo>
                <a:lnTo>
                  <a:pt x="2213" y="96"/>
                </a:lnTo>
                <a:lnTo>
                  <a:pt x="2222" y="125"/>
                </a:lnTo>
                <a:lnTo>
                  <a:pt x="2226" y="156"/>
                </a:lnTo>
                <a:lnTo>
                  <a:pt x="2226" y="513"/>
                </a:lnTo>
                <a:lnTo>
                  <a:pt x="2222" y="545"/>
                </a:lnTo>
                <a:lnTo>
                  <a:pt x="2213" y="574"/>
                </a:lnTo>
                <a:lnTo>
                  <a:pt x="2199" y="600"/>
                </a:lnTo>
                <a:lnTo>
                  <a:pt x="2180" y="623"/>
                </a:lnTo>
                <a:lnTo>
                  <a:pt x="2156" y="642"/>
                </a:lnTo>
                <a:lnTo>
                  <a:pt x="2130" y="657"/>
                </a:lnTo>
                <a:lnTo>
                  <a:pt x="2101" y="666"/>
                </a:lnTo>
                <a:lnTo>
                  <a:pt x="2070" y="669"/>
                </a:lnTo>
                <a:lnTo>
                  <a:pt x="2038" y="666"/>
                </a:lnTo>
                <a:lnTo>
                  <a:pt x="2009" y="657"/>
                </a:lnTo>
                <a:lnTo>
                  <a:pt x="1982" y="642"/>
                </a:lnTo>
                <a:lnTo>
                  <a:pt x="1960" y="623"/>
                </a:lnTo>
                <a:lnTo>
                  <a:pt x="1941" y="600"/>
                </a:lnTo>
                <a:lnTo>
                  <a:pt x="1926" y="574"/>
                </a:lnTo>
                <a:lnTo>
                  <a:pt x="1918" y="545"/>
                </a:lnTo>
                <a:lnTo>
                  <a:pt x="1914" y="513"/>
                </a:lnTo>
                <a:lnTo>
                  <a:pt x="1914" y="156"/>
                </a:lnTo>
                <a:lnTo>
                  <a:pt x="1918" y="125"/>
                </a:lnTo>
                <a:lnTo>
                  <a:pt x="1926" y="96"/>
                </a:lnTo>
                <a:lnTo>
                  <a:pt x="1941" y="69"/>
                </a:lnTo>
                <a:lnTo>
                  <a:pt x="1960" y="46"/>
                </a:lnTo>
                <a:lnTo>
                  <a:pt x="1982" y="27"/>
                </a:lnTo>
                <a:lnTo>
                  <a:pt x="2009" y="13"/>
                </a:lnTo>
                <a:lnTo>
                  <a:pt x="2038" y="4"/>
                </a:lnTo>
                <a:lnTo>
                  <a:pt x="2070" y="0"/>
                </a:lnTo>
                <a:close/>
                <a:moveTo>
                  <a:pt x="746" y="0"/>
                </a:moveTo>
                <a:lnTo>
                  <a:pt x="777" y="4"/>
                </a:lnTo>
                <a:lnTo>
                  <a:pt x="806" y="13"/>
                </a:lnTo>
                <a:lnTo>
                  <a:pt x="832" y="27"/>
                </a:lnTo>
                <a:lnTo>
                  <a:pt x="856" y="46"/>
                </a:lnTo>
                <a:lnTo>
                  <a:pt x="875" y="69"/>
                </a:lnTo>
                <a:lnTo>
                  <a:pt x="889" y="96"/>
                </a:lnTo>
                <a:lnTo>
                  <a:pt x="898" y="125"/>
                </a:lnTo>
                <a:lnTo>
                  <a:pt x="902" y="156"/>
                </a:lnTo>
                <a:lnTo>
                  <a:pt x="902" y="513"/>
                </a:lnTo>
                <a:lnTo>
                  <a:pt x="898" y="545"/>
                </a:lnTo>
                <a:lnTo>
                  <a:pt x="889" y="574"/>
                </a:lnTo>
                <a:lnTo>
                  <a:pt x="875" y="600"/>
                </a:lnTo>
                <a:lnTo>
                  <a:pt x="856" y="623"/>
                </a:lnTo>
                <a:lnTo>
                  <a:pt x="832" y="642"/>
                </a:lnTo>
                <a:lnTo>
                  <a:pt x="806" y="657"/>
                </a:lnTo>
                <a:lnTo>
                  <a:pt x="777" y="666"/>
                </a:lnTo>
                <a:lnTo>
                  <a:pt x="746" y="669"/>
                </a:lnTo>
                <a:lnTo>
                  <a:pt x="715" y="666"/>
                </a:lnTo>
                <a:lnTo>
                  <a:pt x="684" y="657"/>
                </a:lnTo>
                <a:lnTo>
                  <a:pt x="659" y="642"/>
                </a:lnTo>
                <a:lnTo>
                  <a:pt x="635" y="623"/>
                </a:lnTo>
                <a:lnTo>
                  <a:pt x="616" y="600"/>
                </a:lnTo>
                <a:lnTo>
                  <a:pt x="603" y="574"/>
                </a:lnTo>
                <a:lnTo>
                  <a:pt x="593" y="545"/>
                </a:lnTo>
                <a:lnTo>
                  <a:pt x="590" y="513"/>
                </a:lnTo>
                <a:lnTo>
                  <a:pt x="590" y="156"/>
                </a:lnTo>
                <a:lnTo>
                  <a:pt x="593" y="125"/>
                </a:lnTo>
                <a:lnTo>
                  <a:pt x="603" y="96"/>
                </a:lnTo>
                <a:lnTo>
                  <a:pt x="616" y="69"/>
                </a:lnTo>
                <a:lnTo>
                  <a:pt x="635" y="46"/>
                </a:lnTo>
                <a:lnTo>
                  <a:pt x="659" y="27"/>
                </a:lnTo>
                <a:lnTo>
                  <a:pt x="684" y="13"/>
                </a:lnTo>
                <a:lnTo>
                  <a:pt x="715" y="4"/>
                </a:lnTo>
                <a:lnTo>
                  <a:pt x="746" y="0"/>
                </a:lnTo>
                <a:close/>
              </a:path>
            </a:pathLst>
          </a:custGeom>
          <a:solidFill>
            <a:schemeClr val="accent3">
              <a:lumMod val="75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ZoneTexte 40">
            <a:extLst>
              <a:ext uri="{FF2B5EF4-FFF2-40B4-BE49-F238E27FC236}">
                <a16:creationId xmlns:a16="http://schemas.microsoft.com/office/drawing/2014/main" id="{7CC39D6B-9CA9-4D11-9D16-27A554A04EA6}"/>
              </a:ext>
            </a:extLst>
          </p:cNvPr>
          <p:cNvSpPr txBox="1"/>
          <p:nvPr/>
        </p:nvSpPr>
        <p:spPr>
          <a:xfrm>
            <a:off x="5411290" y="1059582"/>
            <a:ext cx="2454890" cy="646331"/>
          </a:xfrm>
          <a:prstGeom prst="rect">
            <a:avLst/>
          </a:prstGeom>
          <a:noFill/>
        </p:spPr>
        <p:txBody>
          <a:bodyPr wrap="square" rtlCol="0">
            <a:spAutoFit/>
          </a:bodyPr>
          <a:lstStyle/>
          <a:p>
            <a:r>
              <a:rPr lang="es-ES" sz="900" dirty="0">
                <a:latin typeface="Montserrat" panose="00000500000000000000" pitchFamily="2" charset="0"/>
              </a:rPr>
              <a:t>Ola 1:  del 31 de diciembre al 5 de enero</a:t>
            </a:r>
          </a:p>
          <a:p>
            <a:r>
              <a:rPr lang="es-ES" sz="900" dirty="0">
                <a:latin typeface="Montserrat" panose="00000500000000000000" pitchFamily="2" charset="0"/>
              </a:rPr>
              <a:t>Ola 2: del 24 de enero </a:t>
            </a:r>
          </a:p>
          <a:p>
            <a:r>
              <a:rPr lang="es-ES" sz="900" dirty="0">
                <a:latin typeface="Montserrat" panose="00000500000000000000" pitchFamily="2" charset="0"/>
              </a:rPr>
              <a:t>	</a:t>
            </a:r>
          </a:p>
          <a:p>
            <a:endParaRPr lang="es-ES" sz="900" dirty="0">
              <a:latin typeface="Montserrat" panose="00000500000000000000" pitchFamily="2" charset="0"/>
            </a:endParaRPr>
          </a:p>
        </p:txBody>
      </p:sp>
      <p:sp>
        <p:nvSpPr>
          <p:cNvPr id="13" name="ZoneTexte 14">
            <a:extLst>
              <a:ext uri="{FF2B5EF4-FFF2-40B4-BE49-F238E27FC236}">
                <a16:creationId xmlns:a16="http://schemas.microsoft.com/office/drawing/2014/main" id="{C8575922-A3D5-4C32-8818-D5B9963827F2}"/>
              </a:ext>
            </a:extLst>
          </p:cNvPr>
          <p:cNvSpPr txBox="1"/>
          <p:nvPr/>
        </p:nvSpPr>
        <p:spPr>
          <a:xfrm>
            <a:off x="1277820" y="1131590"/>
            <a:ext cx="2376264" cy="369332"/>
          </a:xfrm>
          <a:prstGeom prst="rect">
            <a:avLst/>
          </a:prstGeom>
          <a:noFill/>
        </p:spPr>
        <p:txBody>
          <a:bodyPr wrap="square" rtlCol="0">
            <a:spAutoFit/>
          </a:bodyPr>
          <a:lstStyle/>
          <a:p>
            <a:r>
              <a:rPr lang="es-ES" sz="900" dirty="0">
                <a:latin typeface="Montserrat" panose="00000500000000000000" pitchFamily="2" charset="0"/>
              </a:rPr>
              <a:t>Duración media de la visita : </a:t>
            </a:r>
          </a:p>
          <a:p>
            <a:r>
              <a:rPr lang="es-ES" sz="900" b="1" dirty="0">
                <a:latin typeface="Montserrat" panose="00000500000000000000" pitchFamily="2" charset="0"/>
              </a:rPr>
              <a:t>15,34 min</a:t>
            </a:r>
            <a:r>
              <a:rPr lang="es-ES" sz="900" dirty="0">
                <a:latin typeface="Montserrat" panose="00000500000000000000" pitchFamily="2" charset="0"/>
              </a:rPr>
              <a:t> en </a:t>
            </a:r>
            <a:r>
              <a:rPr lang="es-ES" sz="900" b="1" dirty="0">
                <a:latin typeface="Montserrat" panose="00000500000000000000" pitchFamily="2" charset="0"/>
              </a:rPr>
              <a:t>la librería</a:t>
            </a:r>
          </a:p>
        </p:txBody>
      </p:sp>
      <p:sp>
        <p:nvSpPr>
          <p:cNvPr id="16" name="Freeform 166">
            <a:extLst>
              <a:ext uri="{FF2B5EF4-FFF2-40B4-BE49-F238E27FC236}">
                <a16:creationId xmlns:a16="http://schemas.microsoft.com/office/drawing/2014/main" id="{3A818DDA-2B61-4675-9146-778D18E7372F}"/>
              </a:ext>
            </a:extLst>
          </p:cNvPr>
          <p:cNvSpPr>
            <a:spLocks noChangeAspect="1" noEditPoints="1"/>
          </p:cNvSpPr>
          <p:nvPr/>
        </p:nvSpPr>
        <p:spPr bwMode="auto">
          <a:xfrm>
            <a:off x="683568" y="1923678"/>
            <a:ext cx="472611" cy="514545"/>
          </a:xfrm>
          <a:custGeom>
            <a:avLst/>
            <a:gdLst>
              <a:gd name="T0" fmla="*/ 2815 w 2918"/>
              <a:gd name="T1" fmla="*/ 921 h 3175"/>
              <a:gd name="T2" fmla="*/ 2911 w 2918"/>
              <a:gd name="T3" fmla="*/ 1073 h 3175"/>
              <a:gd name="T4" fmla="*/ 2891 w 2918"/>
              <a:gd name="T5" fmla="*/ 1968 h 3175"/>
              <a:gd name="T6" fmla="*/ 2746 w 2918"/>
              <a:gd name="T7" fmla="*/ 2059 h 3175"/>
              <a:gd name="T8" fmla="*/ 2060 w 2918"/>
              <a:gd name="T9" fmla="*/ 2231 h 3175"/>
              <a:gd name="T10" fmla="*/ 2209 w 2918"/>
              <a:gd name="T11" fmla="*/ 2047 h 3175"/>
              <a:gd name="T12" fmla="*/ 2241 w 2918"/>
              <a:gd name="T13" fmla="*/ 998 h 3175"/>
              <a:gd name="T14" fmla="*/ 2360 w 2918"/>
              <a:gd name="T15" fmla="*/ 951 h 3175"/>
              <a:gd name="T16" fmla="*/ 2538 w 2918"/>
              <a:gd name="T17" fmla="*/ 910 h 3175"/>
              <a:gd name="T18" fmla="*/ 2642 w 2918"/>
              <a:gd name="T19" fmla="*/ 860 h 3175"/>
              <a:gd name="T20" fmla="*/ 348 w 2918"/>
              <a:gd name="T21" fmla="*/ 879 h 3175"/>
              <a:gd name="T22" fmla="*/ 475 w 2918"/>
              <a:gd name="T23" fmla="*/ 938 h 3175"/>
              <a:gd name="T24" fmla="*/ 684 w 2918"/>
              <a:gd name="T25" fmla="*/ 939 h 3175"/>
              <a:gd name="T26" fmla="*/ 689 w 2918"/>
              <a:gd name="T27" fmla="*/ 1000 h 3175"/>
              <a:gd name="T28" fmla="*/ 689 w 2918"/>
              <a:gd name="T29" fmla="*/ 1927 h 3175"/>
              <a:gd name="T30" fmla="*/ 774 w 2918"/>
              <a:gd name="T31" fmla="*/ 2155 h 3175"/>
              <a:gd name="T32" fmla="*/ 624 w 2918"/>
              <a:gd name="T33" fmla="*/ 2059 h 3175"/>
              <a:gd name="T34" fmla="*/ 92 w 2918"/>
              <a:gd name="T35" fmla="*/ 2032 h 3175"/>
              <a:gd name="T36" fmla="*/ 0 w 2918"/>
              <a:gd name="T37" fmla="*/ 1888 h 3175"/>
              <a:gd name="T38" fmla="*/ 49 w 2918"/>
              <a:gd name="T39" fmla="*/ 995 h 3175"/>
              <a:gd name="T40" fmla="*/ 209 w 2918"/>
              <a:gd name="T41" fmla="*/ 870 h 3175"/>
              <a:gd name="T42" fmla="*/ 1207 w 2918"/>
              <a:gd name="T43" fmla="*/ 798 h 3175"/>
              <a:gd name="T44" fmla="*/ 1398 w 2918"/>
              <a:gd name="T45" fmla="*/ 905 h 3175"/>
              <a:gd name="T46" fmla="*/ 1611 w 2918"/>
              <a:gd name="T47" fmla="*/ 874 h 3175"/>
              <a:gd name="T48" fmla="*/ 1788 w 2918"/>
              <a:gd name="T49" fmla="*/ 776 h 3175"/>
              <a:gd name="T50" fmla="*/ 1966 w 2918"/>
              <a:gd name="T51" fmla="*/ 825 h 3175"/>
              <a:gd name="T52" fmla="*/ 2050 w 2918"/>
              <a:gd name="T53" fmla="*/ 963 h 3175"/>
              <a:gd name="T54" fmla="*/ 2045 w 2918"/>
              <a:gd name="T55" fmla="*/ 1953 h 3175"/>
              <a:gd name="T56" fmla="*/ 1887 w 2918"/>
              <a:gd name="T57" fmla="*/ 2059 h 3175"/>
              <a:gd name="T58" fmla="*/ 1595 w 2918"/>
              <a:gd name="T59" fmla="*/ 3054 h 3175"/>
              <a:gd name="T60" fmla="*/ 1513 w 2918"/>
              <a:gd name="T61" fmla="*/ 2784 h 3175"/>
              <a:gd name="T62" fmla="*/ 1437 w 2918"/>
              <a:gd name="T63" fmla="*/ 2493 h 3175"/>
              <a:gd name="T64" fmla="*/ 1384 w 2918"/>
              <a:gd name="T65" fmla="*/ 2280 h 3175"/>
              <a:gd name="T66" fmla="*/ 1127 w 2918"/>
              <a:gd name="T67" fmla="*/ 3175 h 3175"/>
              <a:gd name="T68" fmla="*/ 888 w 2918"/>
              <a:gd name="T69" fmla="*/ 1982 h 3175"/>
              <a:gd name="T70" fmla="*/ 864 w 2918"/>
              <a:gd name="T71" fmla="*/ 986 h 3175"/>
              <a:gd name="T72" fmla="*/ 944 w 2918"/>
              <a:gd name="T73" fmla="*/ 845 h 3175"/>
              <a:gd name="T74" fmla="*/ 1127 w 2918"/>
              <a:gd name="T75" fmla="*/ 772 h 3175"/>
              <a:gd name="T76" fmla="*/ 2557 w 2918"/>
              <a:gd name="T77" fmla="*/ 245 h 3175"/>
              <a:gd name="T78" fmla="*/ 2660 w 2918"/>
              <a:gd name="T79" fmla="*/ 472 h 3175"/>
              <a:gd name="T80" fmla="*/ 2557 w 2918"/>
              <a:gd name="T81" fmla="*/ 699 h 3175"/>
              <a:gd name="T82" fmla="*/ 2315 w 2918"/>
              <a:gd name="T83" fmla="*/ 769 h 3175"/>
              <a:gd name="T84" fmla="*/ 2108 w 2918"/>
              <a:gd name="T85" fmla="*/ 636 h 3175"/>
              <a:gd name="T86" fmla="*/ 2072 w 2918"/>
              <a:gd name="T87" fmla="*/ 385 h 3175"/>
              <a:gd name="T88" fmla="*/ 2233 w 2918"/>
              <a:gd name="T89" fmla="*/ 199 h 3175"/>
              <a:gd name="T90" fmla="*/ 644 w 2918"/>
              <a:gd name="T91" fmla="*/ 184 h 3175"/>
              <a:gd name="T92" fmla="*/ 830 w 2918"/>
              <a:gd name="T93" fmla="*/ 346 h 3175"/>
              <a:gd name="T94" fmla="*/ 830 w 2918"/>
              <a:gd name="T95" fmla="*/ 599 h 3175"/>
              <a:gd name="T96" fmla="*/ 644 w 2918"/>
              <a:gd name="T97" fmla="*/ 759 h 3175"/>
              <a:gd name="T98" fmla="*/ 394 w 2918"/>
              <a:gd name="T99" fmla="*/ 724 h 3175"/>
              <a:gd name="T100" fmla="*/ 261 w 2918"/>
              <a:gd name="T101" fmla="*/ 516 h 3175"/>
              <a:gd name="T102" fmla="*/ 332 w 2918"/>
              <a:gd name="T103" fmla="*/ 275 h 3175"/>
              <a:gd name="T104" fmla="*/ 558 w 2918"/>
              <a:gd name="T105" fmla="*/ 172 h 3175"/>
              <a:gd name="T106" fmla="*/ 1669 w 2918"/>
              <a:gd name="T107" fmla="*/ 71 h 3175"/>
              <a:gd name="T108" fmla="*/ 1799 w 2918"/>
              <a:gd name="T109" fmla="*/ 296 h 3175"/>
              <a:gd name="T110" fmla="*/ 1730 w 2918"/>
              <a:gd name="T111" fmla="*/ 553 h 3175"/>
              <a:gd name="T112" fmla="*/ 1505 w 2918"/>
              <a:gd name="T113" fmla="*/ 683 h 3175"/>
              <a:gd name="T114" fmla="*/ 1249 w 2918"/>
              <a:gd name="T115" fmla="*/ 615 h 3175"/>
              <a:gd name="T116" fmla="*/ 1119 w 2918"/>
              <a:gd name="T117" fmla="*/ 389 h 3175"/>
              <a:gd name="T118" fmla="*/ 1187 w 2918"/>
              <a:gd name="T119" fmla="*/ 133 h 3175"/>
              <a:gd name="T120" fmla="*/ 1412 w 2918"/>
              <a:gd name="T121" fmla="*/ 3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8" h="3175">
                <a:moveTo>
                  <a:pt x="2660" y="858"/>
                </a:moveTo>
                <a:lnTo>
                  <a:pt x="2696" y="861"/>
                </a:lnTo>
                <a:lnTo>
                  <a:pt x="2729" y="870"/>
                </a:lnTo>
                <a:lnTo>
                  <a:pt x="2760" y="883"/>
                </a:lnTo>
                <a:lnTo>
                  <a:pt x="2789" y="900"/>
                </a:lnTo>
                <a:lnTo>
                  <a:pt x="2815" y="921"/>
                </a:lnTo>
                <a:lnTo>
                  <a:pt x="2838" y="945"/>
                </a:lnTo>
                <a:lnTo>
                  <a:pt x="2858" y="970"/>
                </a:lnTo>
                <a:lnTo>
                  <a:pt x="2876" y="995"/>
                </a:lnTo>
                <a:lnTo>
                  <a:pt x="2891" y="1022"/>
                </a:lnTo>
                <a:lnTo>
                  <a:pt x="2902" y="1048"/>
                </a:lnTo>
                <a:lnTo>
                  <a:pt x="2911" y="1073"/>
                </a:lnTo>
                <a:lnTo>
                  <a:pt x="2915" y="1095"/>
                </a:lnTo>
                <a:lnTo>
                  <a:pt x="2918" y="1115"/>
                </a:lnTo>
                <a:lnTo>
                  <a:pt x="2918" y="1888"/>
                </a:lnTo>
                <a:lnTo>
                  <a:pt x="2914" y="1915"/>
                </a:lnTo>
                <a:lnTo>
                  <a:pt x="2905" y="1942"/>
                </a:lnTo>
                <a:lnTo>
                  <a:pt x="2891" y="1968"/>
                </a:lnTo>
                <a:lnTo>
                  <a:pt x="2872" y="1992"/>
                </a:lnTo>
                <a:lnTo>
                  <a:pt x="2850" y="2015"/>
                </a:lnTo>
                <a:lnTo>
                  <a:pt x="2826" y="2032"/>
                </a:lnTo>
                <a:lnTo>
                  <a:pt x="2800" y="2047"/>
                </a:lnTo>
                <a:lnTo>
                  <a:pt x="2773" y="2056"/>
                </a:lnTo>
                <a:lnTo>
                  <a:pt x="2746" y="2059"/>
                </a:lnTo>
                <a:lnTo>
                  <a:pt x="2660" y="2917"/>
                </a:lnTo>
                <a:lnTo>
                  <a:pt x="2402" y="2917"/>
                </a:lnTo>
                <a:lnTo>
                  <a:pt x="2402" y="2059"/>
                </a:lnTo>
                <a:lnTo>
                  <a:pt x="2231" y="2917"/>
                </a:lnTo>
                <a:lnTo>
                  <a:pt x="2060" y="2917"/>
                </a:lnTo>
                <a:lnTo>
                  <a:pt x="2060" y="2231"/>
                </a:lnTo>
                <a:lnTo>
                  <a:pt x="2090" y="2211"/>
                </a:lnTo>
                <a:lnTo>
                  <a:pt x="2119" y="2185"/>
                </a:lnTo>
                <a:lnTo>
                  <a:pt x="2146" y="2155"/>
                </a:lnTo>
                <a:lnTo>
                  <a:pt x="2169" y="2122"/>
                </a:lnTo>
                <a:lnTo>
                  <a:pt x="2191" y="2085"/>
                </a:lnTo>
                <a:lnTo>
                  <a:pt x="2209" y="2047"/>
                </a:lnTo>
                <a:lnTo>
                  <a:pt x="2223" y="2007"/>
                </a:lnTo>
                <a:lnTo>
                  <a:pt x="2233" y="1966"/>
                </a:lnTo>
                <a:lnTo>
                  <a:pt x="2240" y="1927"/>
                </a:lnTo>
                <a:lnTo>
                  <a:pt x="2242" y="1888"/>
                </a:lnTo>
                <a:lnTo>
                  <a:pt x="2242" y="1030"/>
                </a:lnTo>
                <a:lnTo>
                  <a:pt x="2241" y="998"/>
                </a:lnTo>
                <a:lnTo>
                  <a:pt x="2237" y="965"/>
                </a:lnTo>
                <a:lnTo>
                  <a:pt x="2229" y="930"/>
                </a:lnTo>
                <a:lnTo>
                  <a:pt x="2256" y="939"/>
                </a:lnTo>
                <a:lnTo>
                  <a:pt x="2286" y="945"/>
                </a:lnTo>
                <a:lnTo>
                  <a:pt x="2321" y="949"/>
                </a:lnTo>
                <a:lnTo>
                  <a:pt x="2360" y="951"/>
                </a:lnTo>
                <a:lnTo>
                  <a:pt x="2399" y="949"/>
                </a:lnTo>
                <a:lnTo>
                  <a:pt x="2434" y="945"/>
                </a:lnTo>
                <a:lnTo>
                  <a:pt x="2465" y="938"/>
                </a:lnTo>
                <a:lnTo>
                  <a:pt x="2492" y="930"/>
                </a:lnTo>
                <a:lnTo>
                  <a:pt x="2517" y="920"/>
                </a:lnTo>
                <a:lnTo>
                  <a:pt x="2538" y="910"/>
                </a:lnTo>
                <a:lnTo>
                  <a:pt x="2558" y="899"/>
                </a:lnTo>
                <a:lnTo>
                  <a:pt x="2576" y="889"/>
                </a:lnTo>
                <a:lnTo>
                  <a:pt x="2593" y="879"/>
                </a:lnTo>
                <a:lnTo>
                  <a:pt x="2610" y="871"/>
                </a:lnTo>
                <a:lnTo>
                  <a:pt x="2625" y="864"/>
                </a:lnTo>
                <a:lnTo>
                  <a:pt x="2642" y="860"/>
                </a:lnTo>
                <a:lnTo>
                  <a:pt x="2660" y="858"/>
                </a:lnTo>
                <a:close/>
                <a:moveTo>
                  <a:pt x="281" y="858"/>
                </a:moveTo>
                <a:lnTo>
                  <a:pt x="298" y="860"/>
                </a:lnTo>
                <a:lnTo>
                  <a:pt x="315" y="864"/>
                </a:lnTo>
                <a:lnTo>
                  <a:pt x="332" y="871"/>
                </a:lnTo>
                <a:lnTo>
                  <a:pt x="348" y="879"/>
                </a:lnTo>
                <a:lnTo>
                  <a:pt x="365" y="889"/>
                </a:lnTo>
                <a:lnTo>
                  <a:pt x="383" y="899"/>
                </a:lnTo>
                <a:lnTo>
                  <a:pt x="402" y="910"/>
                </a:lnTo>
                <a:lnTo>
                  <a:pt x="423" y="920"/>
                </a:lnTo>
                <a:lnTo>
                  <a:pt x="448" y="930"/>
                </a:lnTo>
                <a:lnTo>
                  <a:pt x="475" y="938"/>
                </a:lnTo>
                <a:lnTo>
                  <a:pt x="506" y="945"/>
                </a:lnTo>
                <a:lnTo>
                  <a:pt x="541" y="949"/>
                </a:lnTo>
                <a:lnTo>
                  <a:pt x="581" y="951"/>
                </a:lnTo>
                <a:lnTo>
                  <a:pt x="619" y="949"/>
                </a:lnTo>
                <a:lnTo>
                  <a:pt x="654" y="945"/>
                </a:lnTo>
                <a:lnTo>
                  <a:pt x="684" y="939"/>
                </a:lnTo>
                <a:lnTo>
                  <a:pt x="711" y="930"/>
                </a:lnTo>
                <a:lnTo>
                  <a:pt x="708" y="943"/>
                </a:lnTo>
                <a:lnTo>
                  <a:pt x="703" y="957"/>
                </a:lnTo>
                <a:lnTo>
                  <a:pt x="699" y="972"/>
                </a:lnTo>
                <a:lnTo>
                  <a:pt x="693" y="986"/>
                </a:lnTo>
                <a:lnTo>
                  <a:pt x="689" y="1000"/>
                </a:lnTo>
                <a:lnTo>
                  <a:pt x="685" y="1012"/>
                </a:lnTo>
                <a:lnTo>
                  <a:pt x="684" y="1021"/>
                </a:lnTo>
                <a:lnTo>
                  <a:pt x="684" y="1028"/>
                </a:lnTo>
                <a:lnTo>
                  <a:pt x="687" y="1030"/>
                </a:lnTo>
                <a:lnTo>
                  <a:pt x="687" y="1888"/>
                </a:lnTo>
                <a:lnTo>
                  <a:pt x="689" y="1927"/>
                </a:lnTo>
                <a:lnTo>
                  <a:pt x="694" y="1966"/>
                </a:lnTo>
                <a:lnTo>
                  <a:pt x="703" y="2007"/>
                </a:lnTo>
                <a:lnTo>
                  <a:pt x="716" y="2047"/>
                </a:lnTo>
                <a:lnTo>
                  <a:pt x="733" y="2085"/>
                </a:lnTo>
                <a:lnTo>
                  <a:pt x="752" y="2122"/>
                </a:lnTo>
                <a:lnTo>
                  <a:pt x="774" y="2155"/>
                </a:lnTo>
                <a:lnTo>
                  <a:pt x="800" y="2185"/>
                </a:lnTo>
                <a:lnTo>
                  <a:pt x="828" y="2211"/>
                </a:lnTo>
                <a:lnTo>
                  <a:pt x="858" y="2231"/>
                </a:lnTo>
                <a:lnTo>
                  <a:pt x="858" y="2917"/>
                </a:lnTo>
                <a:lnTo>
                  <a:pt x="624" y="2917"/>
                </a:lnTo>
                <a:lnTo>
                  <a:pt x="624" y="2059"/>
                </a:lnTo>
                <a:lnTo>
                  <a:pt x="453" y="2917"/>
                </a:lnTo>
                <a:lnTo>
                  <a:pt x="258" y="2917"/>
                </a:lnTo>
                <a:lnTo>
                  <a:pt x="171" y="2059"/>
                </a:lnTo>
                <a:lnTo>
                  <a:pt x="145" y="2056"/>
                </a:lnTo>
                <a:lnTo>
                  <a:pt x="118" y="2047"/>
                </a:lnTo>
                <a:lnTo>
                  <a:pt x="92" y="2032"/>
                </a:lnTo>
                <a:lnTo>
                  <a:pt x="67" y="2015"/>
                </a:lnTo>
                <a:lnTo>
                  <a:pt x="45" y="1992"/>
                </a:lnTo>
                <a:lnTo>
                  <a:pt x="27" y="1968"/>
                </a:lnTo>
                <a:lnTo>
                  <a:pt x="12" y="1942"/>
                </a:lnTo>
                <a:lnTo>
                  <a:pt x="3" y="1915"/>
                </a:lnTo>
                <a:lnTo>
                  <a:pt x="0" y="1888"/>
                </a:lnTo>
                <a:lnTo>
                  <a:pt x="0" y="1115"/>
                </a:lnTo>
                <a:lnTo>
                  <a:pt x="2" y="1095"/>
                </a:lnTo>
                <a:lnTo>
                  <a:pt x="8" y="1073"/>
                </a:lnTo>
                <a:lnTo>
                  <a:pt x="18" y="1048"/>
                </a:lnTo>
                <a:lnTo>
                  <a:pt x="33" y="1022"/>
                </a:lnTo>
                <a:lnTo>
                  <a:pt x="49" y="995"/>
                </a:lnTo>
                <a:lnTo>
                  <a:pt x="69" y="970"/>
                </a:lnTo>
                <a:lnTo>
                  <a:pt x="92" y="945"/>
                </a:lnTo>
                <a:lnTo>
                  <a:pt x="119" y="921"/>
                </a:lnTo>
                <a:lnTo>
                  <a:pt x="147" y="900"/>
                </a:lnTo>
                <a:lnTo>
                  <a:pt x="177" y="883"/>
                </a:lnTo>
                <a:lnTo>
                  <a:pt x="209" y="870"/>
                </a:lnTo>
                <a:lnTo>
                  <a:pt x="244" y="861"/>
                </a:lnTo>
                <a:lnTo>
                  <a:pt x="281" y="858"/>
                </a:lnTo>
                <a:close/>
                <a:moveTo>
                  <a:pt x="1127" y="772"/>
                </a:moveTo>
                <a:lnTo>
                  <a:pt x="1153" y="776"/>
                </a:lnTo>
                <a:lnTo>
                  <a:pt x="1179" y="785"/>
                </a:lnTo>
                <a:lnTo>
                  <a:pt x="1207" y="798"/>
                </a:lnTo>
                <a:lnTo>
                  <a:pt x="1237" y="816"/>
                </a:lnTo>
                <a:lnTo>
                  <a:pt x="1266" y="835"/>
                </a:lnTo>
                <a:lnTo>
                  <a:pt x="1297" y="854"/>
                </a:lnTo>
                <a:lnTo>
                  <a:pt x="1329" y="874"/>
                </a:lnTo>
                <a:lnTo>
                  <a:pt x="1363" y="891"/>
                </a:lnTo>
                <a:lnTo>
                  <a:pt x="1398" y="905"/>
                </a:lnTo>
                <a:lnTo>
                  <a:pt x="1434" y="915"/>
                </a:lnTo>
                <a:lnTo>
                  <a:pt x="1471" y="918"/>
                </a:lnTo>
                <a:lnTo>
                  <a:pt x="1508" y="915"/>
                </a:lnTo>
                <a:lnTo>
                  <a:pt x="1542" y="905"/>
                </a:lnTo>
                <a:lnTo>
                  <a:pt x="1577" y="891"/>
                </a:lnTo>
                <a:lnTo>
                  <a:pt x="1611" y="874"/>
                </a:lnTo>
                <a:lnTo>
                  <a:pt x="1643" y="854"/>
                </a:lnTo>
                <a:lnTo>
                  <a:pt x="1674" y="835"/>
                </a:lnTo>
                <a:lnTo>
                  <a:pt x="1705" y="816"/>
                </a:lnTo>
                <a:lnTo>
                  <a:pt x="1734" y="798"/>
                </a:lnTo>
                <a:lnTo>
                  <a:pt x="1762" y="785"/>
                </a:lnTo>
                <a:lnTo>
                  <a:pt x="1788" y="776"/>
                </a:lnTo>
                <a:lnTo>
                  <a:pt x="1813" y="772"/>
                </a:lnTo>
                <a:lnTo>
                  <a:pt x="1850" y="775"/>
                </a:lnTo>
                <a:lnTo>
                  <a:pt x="1885" y="781"/>
                </a:lnTo>
                <a:lnTo>
                  <a:pt x="1915" y="793"/>
                </a:lnTo>
                <a:lnTo>
                  <a:pt x="1942" y="807"/>
                </a:lnTo>
                <a:lnTo>
                  <a:pt x="1966" y="825"/>
                </a:lnTo>
                <a:lnTo>
                  <a:pt x="1987" y="845"/>
                </a:lnTo>
                <a:lnTo>
                  <a:pt x="2005" y="867"/>
                </a:lnTo>
                <a:lnTo>
                  <a:pt x="2021" y="890"/>
                </a:lnTo>
                <a:lnTo>
                  <a:pt x="2033" y="915"/>
                </a:lnTo>
                <a:lnTo>
                  <a:pt x="2043" y="938"/>
                </a:lnTo>
                <a:lnTo>
                  <a:pt x="2050" y="963"/>
                </a:lnTo>
                <a:lnTo>
                  <a:pt x="2055" y="986"/>
                </a:lnTo>
                <a:lnTo>
                  <a:pt x="2059" y="1009"/>
                </a:lnTo>
                <a:lnTo>
                  <a:pt x="2060" y="1030"/>
                </a:lnTo>
                <a:lnTo>
                  <a:pt x="2060" y="1888"/>
                </a:lnTo>
                <a:lnTo>
                  <a:pt x="2055" y="1922"/>
                </a:lnTo>
                <a:lnTo>
                  <a:pt x="2045" y="1953"/>
                </a:lnTo>
                <a:lnTo>
                  <a:pt x="2029" y="1982"/>
                </a:lnTo>
                <a:lnTo>
                  <a:pt x="2008" y="2008"/>
                </a:lnTo>
                <a:lnTo>
                  <a:pt x="1982" y="2029"/>
                </a:lnTo>
                <a:lnTo>
                  <a:pt x="1953" y="2045"/>
                </a:lnTo>
                <a:lnTo>
                  <a:pt x="1921" y="2056"/>
                </a:lnTo>
                <a:lnTo>
                  <a:pt x="1887" y="2059"/>
                </a:lnTo>
                <a:lnTo>
                  <a:pt x="1802" y="3175"/>
                </a:lnTo>
                <a:lnTo>
                  <a:pt x="1642" y="3175"/>
                </a:lnTo>
                <a:lnTo>
                  <a:pt x="1631" y="3151"/>
                </a:lnTo>
                <a:lnTo>
                  <a:pt x="1620" y="3123"/>
                </a:lnTo>
                <a:lnTo>
                  <a:pt x="1607" y="3091"/>
                </a:lnTo>
                <a:lnTo>
                  <a:pt x="1595" y="3054"/>
                </a:lnTo>
                <a:lnTo>
                  <a:pt x="1581" y="3015"/>
                </a:lnTo>
                <a:lnTo>
                  <a:pt x="1568" y="2972"/>
                </a:lnTo>
                <a:lnTo>
                  <a:pt x="1555" y="2927"/>
                </a:lnTo>
                <a:lnTo>
                  <a:pt x="1541" y="2881"/>
                </a:lnTo>
                <a:lnTo>
                  <a:pt x="1527" y="2833"/>
                </a:lnTo>
                <a:lnTo>
                  <a:pt x="1513" y="2784"/>
                </a:lnTo>
                <a:lnTo>
                  <a:pt x="1500" y="2734"/>
                </a:lnTo>
                <a:lnTo>
                  <a:pt x="1486" y="2684"/>
                </a:lnTo>
                <a:lnTo>
                  <a:pt x="1473" y="2635"/>
                </a:lnTo>
                <a:lnTo>
                  <a:pt x="1461" y="2586"/>
                </a:lnTo>
                <a:lnTo>
                  <a:pt x="1448" y="2539"/>
                </a:lnTo>
                <a:lnTo>
                  <a:pt x="1437" y="2493"/>
                </a:lnTo>
                <a:lnTo>
                  <a:pt x="1426" y="2449"/>
                </a:lnTo>
                <a:lnTo>
                  <a:pt x="1416" y="2408"/>
                </a:lnTo>
                <a:lnTo>
                  <a:pt x="1407" y="2371"/>
                </a:lnTo>
                <a:lnTo>
                  <a:pt x="1398" y="2336"/>
                </a:lnTo>
                <a:lnTo>
                  <a:pt x="1391" y="2306"/>
                </a:lnTo>
                <a:lnTo>
                  <a:pt x="1384" y="2280"/>
                </a:lnTo>
                <a:lnTo>
                  <a:pt x="1380" y="2260"/>
                </a:lnTo>
                <a:lnTo>
                  <a:pt x="1375" y="2244"/>
                </a:lnTo>
                <a:lnTo>
                  <a:pt x="1373" y="2234"/>
                </a:lnTo>
                <a:lnTo>
                  <a:pt x="1373" y="2231"/>
                </a:lnTo>
                <a:lnTo>
                  <a:pt x="1373" y="3175"/>
                </a:lnTo>
                <a:lnTo>
                  <a:pt x="1127" y="3175"/>
                </a:lnTo>
                <a:lnTo>
                  <a:pt x="1029" y="2059"/>
                </a:lnTo>
                <a:lnTo>
                  <a:pt x="996" y="2056"/>
                </a:lnTo>
                <a:lnTo>
                  <a:pt x="964" y="2045"/>
                </a:lnTo>
                <a:lnTo>
                  <a:pt x="935" y="2029"/>
                </a:lnTo>
                <a:lnTo>
                  <a:pt x="909" y="2008"/>
                </a:lnTo>
                <a:lnTo>
                  <a:pt x="888" y="1982"/>
                </a:lnTo>
                <a:lnTo>
                  <a:pt x="873" y="1953"/>
                </a:lnTo>
                <a:lnTo>
                  <a:pt x="861" y="1922"/>
                </a:lnTo>
                <a:lnTo>
                  <a:pt x="858" y="1888"/>
                </a:lnTo>
                <a:lnTo>
                  <a:pt x="858" y="1030"/>
                </a:lnTo>
                <a:lnTo>
                  <a:pt x="859" y="1009"/>
                </a:lnTo>
                <a:lnTo>
                  <a:pt x="864" y="986"/>
                </a:lnTo>
                <a:lnTo>
                  <a:pt x="870" y="963"/>
                </a:lnTo>
                <a:lnTo>
                  <a:pt x="879" y="938"/>
                </a:lnTo>
                <a:lnTo>
                  <a:pt x="892" y="915"/>
                </a:lnTo>
                <a:lnTo>
                  <a:pt x="906" y="890"/>
                </a:lnTo>
                <a:lnTo>
                  <a:pt x="924" y="867"/>
                </a:lnTo>
                <a:lnTo>
                  <a:pt x="944" y="845"/>
                </a:lnTo>
                <a:lnTo>
                  <a:pt x="968" y="825"/>
                </a:lnTo>
                <a:lnTo>
                  <a:pt x="993" y="807"/>
                </a:lnTo>
                <a:lnTo>
                  <a:pt x="1023" y="793"/>
                </a:lnTo>
                <a:lnTo>
                  <a:pt x="1055" y="781"/>
                </a:lnTo>
                <a:lnTo>
                  <a:pt x="1090" y="775"/>
                </a:lnTo>
                <a:lnTo>
                  <a:pt x="1127" y="772"/>
                </a:lnTo>
                <a:close/>
                <a:moveTo>
                  <a:pt x="2360" y="172"/>
                </a:moveTo>
                <a:lnTo>
                  <a:pt x="2404" y="174"/>
                </a:lnTo>
                <a:lnTo>
                  <a:pt x="2446" y="184"/>
                </a:lnTo>
                <a:lnTo>
                  <a:pt x="2486" y="199"/>
                </a:lnTo>
                <a:lnTo>
                  <a:pt x="2523" y="220"/>
                </a:lnTo>
                <a:lnTo>
                  <a:pt x="2557" y="245"/>
                </a:lnTo>
                <a:lnTo>
                  <a:pt x="2586" y="275"/>
                </a:lnTo>
                <a:lnTo>
                  <a:pt x="2612" y="309"/>
                </a:lnTo>
                <a:lnTo>
                  <a:pt x="2632" y="346"/>
                </a:lnTo>
                <a:lnTo>
                  <a:pt x="2648" y="385"/>
                </a:lnTo>
                <a:lnTo>
                  <a:pt x="2657" y="428"/>
                </a:lnTo>
                <a:lnTo>
                  <a:pt x="2660" y="472"/>
                </a:lnTo>
                <a:lnTo>
                  <a:pt x="2657" y="516"/>
                </a:lnTo>
                <a:lnTo>
                  <a:pt x="2648" y="559"/>
                </a:lnTo>
                <a:lnTo>
                  <a:pt x="2632" y="599"/>
                </a:lnTo>
                <a:lnTo>
                  <a:pt x="2612" y="636"/>
                </a:lnTo>
                <a:lnTo>
                  <a:pt x="2586" y="669"/>
                </a:lnTo>
                <a:lnTo>
                  <a:pt x="2557" y="699"/>
                </a:lnTo>
                <a:lnTo>
                  <a:pt x="2523" y="724"/>
                </a:lnTo>
                <a:lnTo>
                  <a:pt x="2486" y="744"/>
                </a:lnTo>
                <a:lnTo>
                  <a:pt x="2446" y="759"/>
                </a:lnTo>
                <a:lnTo>
                  <a:pt x="2404" y="769"/>
                </a:lnTo>
                <a:lnTo>
                  <a:pt x="2360" y="772"/>
                </a:lnTo>
                <a:lnTo>
                  <a:pt x="2315" y="769"/>
                </a:lnTo>
                <a:lnTo>
                  <a:pt x="2273" y="759"/>
                </a:lnTo>
                <a:lnTo>
                  <a:pt x="2233" y="744"/>
                </a:lnTo>
                <a:lnTo>
                  <a:pt x="2196" y="724"/>
                </a:lnTo>
                <a:lnTo>
                  <a:pt x="2163" y="699"/>
                </a:lnTo>
                <a:lnTo>
                  <a:pt x="2133" y="669"/>
                </a:lnTo>
                <a:lnTo>
                  <a:pt x="2108" y="636"/>
                </a:lnTo>
                <a:lnTo>
                  <a:pt x="2088" y="599"/>
                </a:lnTo>
                <a:lnTo>
                  <a:pt x="2072" y="559"/>
                </a:lnTo>
                <a:lnTo>
                  <a:pt x="2063" y="516"/>
                </a:lnTo>
                <a:lnTo>
                  <a:pt x="2060" y="472"/>
                </a:lnTo>
                <a:lnTo>
                  <a:pt x="2063" y="428"/>
                </a:lnTo>
                <a:lnTo>
                  <a:pt x="2072" y="385"/>
                </a:lnTo>
                <a:lnTo>
                  <a:pt x="2088" y="346"/>
                </a:lnTo>
                <a:lnTo>
                  <a:pt x="2108" y="309"/>
                </a:lnTo>
                <a:lnTo>
                  <a:pt x="2133" y="275"/>
                </a:lnTo>
                <a:lnTo>
                  <a:pt x="2163" y="245"/>
                </a:lnTo>
                <a:lnTo>
                  <a:pt x="2196" y="220"/>
                </a:lnTo>
                <a:lnTo>
                  <a:pt x="2233" y="199"/>
                </a:lnTo>
                <a:lnTo>
                  <a:pt x="2273" y="184"/>
                </a:lnTo>
                <a:lnTo>
                  <a:pt x="2315" y="174"/>
                </a:lnTo>
                <a:lnTo>
                  <a:pt x="2360" y="172"/>
                </a:lnTo>
                <a:close/>
                <a:moveTo>
                  <a:pt x="558" y="172"/>
                </a:moveTo>
                <a:lnTo>
                  <a:pt x="603" y="174"/>
                </a:lnTo>
                <a:lnTo>
                  <a:pt x="644" y="184"/>
                </a:lnTo>
                <a:lnTo>
                  <a:pt x="684" y="199"/>
                </a:lnTo>
                <a:lnTo>
                  <a:pt x="721" y="220"/>
                </a:lnTo>
                <a:lnTo>
                  <a:pt x="755" y="245"/>
                </a:lnTo>
                <a:lnTo>
                  <a:pt x="784" y="275"/>
                </a:lnTo>
                <a:lnTo>
                  <a:pt x="810" y="309"/>
                </a:lnTo>
                <a:lnTo>
                  <a:pt x="830" y="346"/>
                </a:lnTo>
                <a:lnTo>
                  <a:pt x="846" y="385"/>
                </a:lnTo>
                <a:lnTo>
                  <a:pt x="855" y="428"/>
                </a:lnTo>
                <a:lnTo>
                  <a:pt x="858" y="472"/>
                </a:lnTo>
                <a:lnTo>
                  <a:pt x="855" y="516"/>
                </a:lnTo>
                <a:lnTo>
                  <a:pt x="846" y="559"/>
                </a:lnTo>
                <a:lnTo>
                  <a:pt x="830" y="599"/>
                </a:lnTo>
                <a:lnTo>
                  <a:pt x="810" y="636"/>
                </a:lnTo>
                <a:lnTo>
                  <a:pt x="784" y="669"/>
                </a:lnTo>
                <a:lnTo>
                  <a:pt x="755" y="699"/>
                </a:lnTo>
                <a:lnTo>
                  <a:pt x="721" y="724"/>
                </a:lnTo>
                <a:lnTo>
                  <a:pt x="684" y="744"/>
                </a:lnTo>
                <a:lnTo>
                  <a:pt x="644" y="759"/>
                </a:lnTo>
                <a:lnTo>
                  <a:pt x="603" y="769"/>
                </a:lnTo>
                <a:lnTo>
                  <a:pt x="558" y="772"/>
                </a:lnTo>
                <a:lnTo>
                  <a:pt x="513" y="769"/>
                </a:lnTo>
                <a:lnTo>
                  <a:pt x="472" y="759"/>
                </a:lnTo>
                <a:lnTo>
                  <a:pt x="431" y="744"/>
                </a:lnTo>
                <a:lnTo>
                  <a:pt x="394" y="724"/>
                </a:lnTo>
                <a:lnTo>
                  <a:pt x="361" y="699"/>
                </a:lnTo>
                <a:lnTo>
                  <a:pt x="332" y="669"/>
                </a:lnTo>
                <a:lnTo>
                  <a:pt x="306" y="636"/>
                </a:lnTo>
                <a:lnTo>
                  <a:pt x="286" y="599"/>
                </a:lnTo>
                <a:lnTo>
                  <a:pt x="270" y="559"/>
                </a:lnTo>
                <a:lnTo>
                  <a:pt x="261" y="516"/>
                </a:lnTo>
                <a:lnTo>
                  <a:pt x="258" y="472"/>
                </a:lnTo>
                <a:lnTo>
                  <a:pt x="261" y="428"/>
                </a:lnTo>
                <a:lnTo>
                  <a:pt x="270" y="385"/>
                </a:lnTo>
                <a:lnTo>
                  <a:pt x="286" y="346"/>
                </a:lnTo>
                <a:lnTo>
                  <a:pt x="306" y="309"/>
                </a:lnTo>
                <a:lnTo>
                  <a:pt x="332" y="275"/>
                </a:lnTo>
                <a:lnTo>
                  <a:pt x="361" y="245"/>
                </a:lnTo>
                <a:lnTo>
                  <a:pt x="394" y="220"/>
                </a:lnTo>
                <a:lnTo>
                  <a:pt x="431" y="199"/>
                </a:lnTo>
                <a:lnTo>
                  <a:pt x="472" y="184"/>
                </a:lnTo>
                <a:lnTo>
                  <a:pt x="513" y="174"/>
                </a:lnTo>
                <a:lnTo>
                  <a:pt x="558" y="172"/>
                </a:lnTo>
                <a:close/>
                <a:moveTo>
                  <a:pt x="1458" y="0"/>
                </a:moveTo>
                <a:lnTo>
                  <a:pt x="1505" y="3"/>
                </a:lnTo>
                <a:lnTo>
                  <a:pt x="1550" y="12"/>
                </a:lnTo>
                <a:lnTo>
                  <a:pt x="1593" y="27"/>
                </a:lnTo>
                <a:lnTo>
                  <a:pt x="1632" y="47"/>
                </a:lnTo>
                <a:lnTo>
                  <a:pt x="1669" y="71"/>
                </a:lnTo>
                <a:lnTo>
                  <a:pt x="1701" y="100"/>
                </a:lnTo>
                <a:lnTo>
                  <a:pt x="1730" y="133"/>
                </a:lnTo>
                <a:lnTo>
                  <a:pt x="1755" y="170"/>
                </a:lnTo>
                <a:lnTo>
                  <a:pt x="1775" y="209"/>
                </a:lnTo>
                <a:lnTo>
                  <a:pt x="1790" y="252"/>
                </a:lnTo>
                <a:lnTo>
                  <a:pt x="1799" y="296"/>
                </a:lnTo>
                <a:lnTo>
                  <a:pt x="1802" y="344"/>
                </a:lnTo>
                <a:lnTo>
                  <a:pt x="1799" y="389"/>
                </a:lnTo>
                <a:lnTo>
                  <a:pt x="1790" y="434"/>
                </a:lnTo>
                <a:lnTo>
                  <a:pt x="1775" y="477"/>
                </a:lnTo>
                <a:lnTo>
                  <a:pt x="1755" y="516"/>
                </a:lnTo>
                <a:lnTo>
                  <a:pt x="1730" y="553"/>
                </a:lnTo>
                <a:lnTo>
                  <a:pt x="1701" y="585"/>
                </a:lnTo>
                <a:lnTo>
                  <a:pt x="1669" y="615"/>
                </a:lnTo>
                <a:lnTo>
                  <a:pt x="1632" y="639"/>
                </a:lnTo>
                <a:lnTo>
                  <a:pt x="1593" y="659"/>
                </a:lnTo>
                <a:lnTo>
                  <a:pt x="1550" y="674"/>
                </a:lnTo>
                <a:lnTo>
                  <a:pt x="1505" y="683"/>
                </a:lnTo>
                <a:lnTo>
                  <a:pt x="1458" y="686"/>
                </a:lnTo>
                <a:lnTo>
                  <a:pt x="1412" y="683"/>
                </a:lnTo>
                <a:lnTo>
                  <a:pt x="1368" y="674"/>
                </a:lnTo>
                <a:lnTo>
                  <a:pt x="1325" y="659"/>
                </a:lnTo>
                <a:lnTo>
                  <a:pt x="1286" y="639"/>
                </a:lnTo>
                <a:lnTo>
                  <a:pt x="1249" y="615"/>
                </a:lnTo>
                <a:lnTo>
                  <a:pt x="1216" y="585"/>
                </a:lnTo>
                <a:lnTo>
                  <a:pt x="1187" y="553"/>
                </a:lnTo>
                <a:lnTo>
                  <a:pt x="1163" y="516"/>
                </a:lnTo>
                <a:lnTo>
                  <a:pt x="1142" y="477"/>
                </a:lnTo>
                <a:lnTo>
                  <a:pt x="1128" y="434"/>
                </a:lnTo>
                <a:lnTo>
                  <a:pt x="1119" y="389"/>
                </a:lnTo>
                <a:lnTo>
                  <a:pt x="1116" y="344"/>
                </a:lnTo>
                <a:lnTo>
                  <a:pt x="1119" y="296"/>
                </a:lnTo>
                <a:lnTo>
                  <a:pt x="1128" y="252"/>
                </a:lnTo>
                <a:lnTo>
                  <a:pt x="1142" y="209"/>
                </a:lnTo>
                <a:lnTo>
                  <a:pt x="1163" y="170"/>
                </a:lnTo>
                <a:lnTo>
                  <a:pt x="1187" y="133"/>
                </a:lnTo>
                <a:lnTo>
                  <a:pt x="1216" y="100"/>
                </a:lnTo>
                <a:lnTo>
                  <a:pt x="1249" y="71"/>
                </a:lnTo>
                <a:lnTo>
                  <a:pt x="1286" y="47"/>
                </a:lnTo>
                <a:lnTo>
                  <a:pt x="1325" y="27"/>
                </a:lnTo>
                <a:lnTo>
                  <a:pt x="1368" y="12"/>
                </a:lnTo>
                <a:lnTo>
                  <a:pt x="1412" y="3"/>
                </a:lnTo>
                <a:lnTo>
                  <a:pt x="1458" y="0"/>
                </a:lnTo>
                <a:close/>
              </a:path>
            </a:pathLst>
          </a:custGeom>
          <a:solidFill>
            <a:schemeClr val="accent3">
              <a:lumMod val="75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ZoneTexte 41">
            <a:extLst>
              <a:ext uri="{FF2B5EF4-FFF2-40B4-BE49-F238E27FC236}">
                <a16:creationId xmlns:a16="http://schemas.microsoft.com/office/drawing/2014/main" id="{DF344C2E-28A0-4295-802D-AA485260B389}"/>
              </a:ext>
            </a:extLst>
          </p:cNvPr>
          <p:cNvSpPr txBox="1"/>
          <p:nvPr/>
        </p:nvSpPr>
        <p:spPr>
          <a:xfrm>
            <a:off x="1384240" y="2065534"/>
            <a:ext cx="2016224" cy="230832"/>
          </a:xfrm>
          <a:prstGeom prst="rect">
            <a:avLst/>
          </a:prstGeom>
          <a:noFill/>
        </p:spPr>
        <p:txBody>
          <a:bodyPr wrap="square" rtlCol="0">
            <a:spAutoFit/>
          </a:bodyPr>
          <a:lstStyle/>
          <a:p>
            <a:r>
              <a:rPr lang="es-ES" sz="900" b="1" dirty="0">
                <a:latin typeface="Montserrat" panose="00000500000000000000" pitchFamily="2" charset="0"/>
              </a:rPr>
              <a:t>39,52 años </a:t>
            </a:r>
            <a:r>
              <a:rPr lang="es-ES" sz="900" dirty="0">
                <a:latin typeface="Montserrat" panose="00000500000000000000" pitchFamily="2" charset="0"/>
              </a:rPr>
              <a:t>de media</a:t>
            </a:r>
          </a:p>
        </p:txBody>
      </p:sp>
      <p:sp>
        <p:nvSpPr>
          <p:cNvPr id="15" name="Freeform 130">
            <a:extLst>
              <a:ext uri="{FF2B5EF4-FFF2-40B4-BE49-F238E27FC236}">
                <a16:creationId xmlns:a16="http://schemas.microsoft.com/office/drawing/2014/main" id="{70A56DAE-9E5C-4004-AAA4-603BB5555782}"/>
              </a:ext>
            </a:extLst>
          </p:cNvPr>
          <p:cNvSpPr>
            <a:spLocks noChangeAspect="1" noEditPoints="1"/>
          </p:cNvSpPr>
          <p:nvPr/>
        </p:nvSpPr>
        <p:spPr bwMode="auto">
          <a:xfrm>
            <a:off x="4769006" y="2047351"/>
            <a:ext cx="451764" cy="461962"/>
          </a:xfrm>
          <a:custGeom>
            <a:avLst/>
            <a:gdLst>
              <a:gd name="T0" fmla="*/ 1224 w 3100"/>
              <a:gd name="T1" fmla="*/ 1940 h 3174"/>
              <a:gd name="T2" fmla="*/ 2531 w 3100"/>
              <a:gd name="T3" fmla="*/ 1413 h 3174"/>
              <a:gd name="T4" fmla="*/ 244 w 3100"/>
              <a:gd name="T5" fmla="*/ 1397 h 3174"/>
              <a:gd name="T6" fmla="*/ 186 w 3100"/>
              <a:gd name="T7" fmla="*/ 2611 h 3174"/>
              <a:gd name="T8" fmla="*/ 352 w 3100"/>
              <a:gd name="T9" fmla="*/ 2731 h 3174"/>
              <a:gd name="T10" fmla="*/ 2567 w 3100"/>
              <a:gd name="T11" fmla="*/ 2691 h 3174"/>
              <a:gd name="T12" fmla="*/ 2660 w 3100"/>
              <a:gd name="T13" fmla="*/ 2507 h 3174"/>
              <a:gd name="T14" fmla="*/ 1496 w 3100"/>
              <a:gd name="T15" fmla="*/ 975 h 3174"/>
              <a:gd name="T16" fmla="*/ 1118 w 3100"/>
              <a:gd name="T17" fmla="*/ 987 h 3174"/>
              <a:gd name="T18" fmla="*/ 1167 w 3100"/>
              <a:gd name="T19" fmla="*/ 1128 h 3174"/>
              <a:gd name="T20" fmla="*/ 1078 w 3100"/>
              <a:gd name="T21" fmla="*/ 1235 h 3174"/>
              <a:gd name="T22" fmla="*/ 2821 w 3100"/>
              <a:gd name="T23" fmla="*/ 2508 h 3174"/>
              <a:gd name="T24" fmla="*/ 2707 w 3100"/>
              <a:gd name="T25" fmla="*/ 2781 h 3174"/>
              <a:gd name="T26" fmla="*/ 2433 w 3100"/>
              <a:gd name="T27" fmla="*/ 2896 h 3174"/>
              <a:gd name="T28" fmla="*/ 768 w 3100"/>
              <a:gd name="T29" fmla="*/ 3022 h 3174"/>
              <a:gd name="T30" fmla="*/ 2611 w 3100"/>
              <a:gd name="T31" fmla="*/ 3004 h 3174"/>
              <a:gd name="T32" fmla="*/ 2878 w 3100"/>
              <a:gd name="T33" fmla="*/ 2790 h 3174"/>
              <a:gd name="T34" fmla="*/ 2960 w 3100"/>
              <a:gd name="T35" fmla="*/ 1250 h 3174"/>
              <a:gd name="T36" fmla="*/ 2856 w 3100"/>
              <a:gd name="T37" fmla="*/ 938 h 3174"/>
              <a:gd name="T38" fmla="*/ 1898 w 3100"/>
              <a:gd name="T39" fmla="*/ 1143 h 3174"/>
              <a:gd name="T40" fmla="*/ 1452 w 3100"/>
              <a:gd name="T41" fmla="*/ 892 h 3174"/>
              <a:gd name="T42" fmla="*/ 1709 w 3100"/>
              <a:gd name="T43" fmla="*/ 1308 h 3174"/>
              <a:gd name="T44" fmla="*/ 1045 w 3100"/>
              <a:gd name="T45" fmla="*/ 1307 h 3174"/>
              <a:gd name="T46" fmla="*/ 1194 w 3100"/>
              <a:gd name="T47" fmla="*/ 1258 h 3174"/>
              <a:gd name="T48" fmla="*/ 1256 w 3100"/>
              <a:gd name="T49" fmla="*/ 1100 h 3174"/>
              <a:gd name="T50" fmla="*/ 1194 w 3100"/>
              <a:gd name="T51" fmla="*/ 941 h 3174"/>
              <a:gd name="T52" fmla="*/ 1045 w 3100"/>
              <a:gd name="T53" fmla="*/ 892 h 3174"/>
              <a:gd name="T54" fmla="*/ 451 w 3100"/>
              <a:gd name="T55" fmla="*/ 557 h 3174"/>
              <a:gd name="T56" fmla="*/ 584 w 3100"/>
              <a:gd name="T57" fmla="*/ 763 h 3174"/>
              <a:gd name="T58" fmla="*/ 831 w 3100"/>
              <a:gd name="T59" fmla="*/ 799 h 3174"/>
              <a:gd name="T60" fmla="*/ 1016 w 3100"/>
              <a:gd name="T61" fmla="*/ 639 h 3174"/>
              <a:gd name="T62" fmla="*/ 1772 w 3100"/>
              <a:gd name="T63" fmla="*/ 513 h 3174"/>
              <a:gd name="T64" fmla="*/ 1874 w 3100"/>
              <a:gd name="T65" fmla="*/ 737 h 3174"/>
              <a:gd name="T66" fmla="*/ 2114 w 3100"/>
              <a:gd name="T67" fmla="*/ 808 h 3174"/>
              <a:gd name="T68" fmla="*/ 2320 w 3100"/>
              <a:gd name="T69" fmla="*/ 676 h 3174"/>
              <a:gd name="T70" fmla="*/ 2433 w 3100"/>
              <a:gd name="T71" fmla="*/ 410 h 3174"/>
              <a:gd name="T72" fmla="*/ 2687 w 3100"/>
              <a:gd name="T73" fmla="*/ 507 h 3174"/>
              <a:gd name="T74" fmla="*/ 2857 w 3100"/>
              <a:gd name="T75" fmla="*/ 735 h 3174"/>
              <a:gd name="T76" fmla="*/ 3070 w 3100"/>
              <a:gd name="T77" fmla="*/ 1052 h 3174"/>
              <a:gd name="T78" fmla="*/ 3087 w 3100"/>
              <a:gd name="T79" fmla="*/ 2641 h 3174"/>
              <a:gd name="T80" fmla="*/ 2905 w 3100"/>
              <a:gd name="T81" fmla="*/ 2980 h 3174"/>
              <a:gd name="T82" fmla="*/ 2567 w 3100"/>
              <a:gd name="T83" fmla="*/ 3161 h 3174"/>
              <a:gd name="T84" fmla="*/ 688 w 3100"/>
              <a:gd name="T85" fmla="*/ 3146 h 3174"/>
              <a:gd name="T86" fmla="*/ 375 w 3100"/>
              <a:gd name="T87" fmla="*/ 2939 h 3174"/>
              <a:gd name="T88" fmla="*/ 130 w 3100"/>
              <a:gd name="T89" fmla="*/ 2795 h 3174"/>
              <a:gd name="T90" fmla="*/ 3 w 3100"/>
              <a:gd name="T91" fmla="*/ 2556 h 3174"/>
              <a:gd name="T92" fmla="*/ 54 w 3100"/>
              <a:gd name="T93" fmla="*/ 603 h 3174"/>
              <a:gd name="T94" fmla="*/ 286 w 3100"/>
              <a:gd name="T95" fmla="*/ 424 h 3174"/>
              <a:gd name="T96" fmla="*/ 2156 w 3100"/>
              <a:gd name="T97" fmla="*/ 27 h 3174"/>
              <a:gd name="T98" fmla="*/ 2226 w 3100"/>
              <a:gd name="T99" fmla="*/ 513 h 3174"/>
              <a:gd name="T100" fmla="*/ 2130 w 3100"/>
              <a:gd name="T101" fmla="*/ 657 h 3174"/>
              <a:gd name="T102" fmla="*/ 1960 w 3100"/>
              <a:gd name="T103" fmla="*/ 623 h 3174"/>
              <a:gd name="T104" fmla="*/ 1918 w 3100"/>
              <a:gd name="T105" fmla="*/ 125 h 3174"/>
              <a:gd name="T106" fmla="*/ 2038 w 3100"/>
              <a:gd name="T107" fmla="*/ 4 h 3174"/>
              <a:gd name="T108" fmla="*/ 856 w 3100"/>
              <a:gd name="T109" fmla="*/ 46 h 3174"/>
              <a:gd name="T110" fmla="*/ 898 w 3100"/>
              <a:gd name="T111" fmla="*/ 545 h 3174"/>
              <a:gd name="T112" fmla="*/ 777 w 3100"/>
              <a:gd name="T113" fmla="*/ 666 h 3174"/>
              <a:gd name="T114" fmla="*/ 616 w 3100"/>
              <a:gd name="T115" fmla="*/ 600 h 3174"/>
              <a:gd name="T116" fmla="*/ 603 w 3100"/>
              <a:gd name="T117" fmla="*/ 96 h 3174"/>
              <a:gd name="T118" fmla="*/ 746 w 3100"/>
              <a:gd name="T119" fmla="*/ 0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00" h="3174">
                <a:moveTo>
                  <a:pt x="1394" y="1616"/>
                </a:moveTo>
                <a:lnTo>
                  <a:pt x="1552" y="1616"/>
                </a:lnTo>
                <a:lnTo>
                  <a:pt x="1552" y="2502"/>
                </a:lnTo>
                <a:lnTo>
                  <a:pt x="1374" y="2502"/>
                </a:lnTo>
                <a:lnTo>
                  <a:pt x="1374" y="1818"/>
                </a:lnTo>
                <a:lnTo>
                  <a:pt x="1224" y="1940"/>
                </a:lnTo>
                <a:lnTo>
                  <a:pt x="1136" y="1825"/>
                </a:lnTo>
                <a:lnTo>
                  <a:pt x="1394" y="1616"/>
                </a:lnTo>
                <a:close/>
                <a:moveTo>
                  <a:pt x="2660" y="1350"/>
                </a:moveTo>
                <a:lnTo>
                  <a:pt x="2620" y="1376"/>
                </a:lnTo>
                <a:lnTo>
                  <a:pt x="2577" y="1397"/>
                </a:lnTo>
                <a:lnTo>
                  <a:pt x="2531" y="1413"/>
                </a:lnTo>
                <a:lnTo>
                  <a:pt x="2483" y="1422"/>
                </a:lnTo>
                <a:lnTo>
                  <a:pt x="2433" y="1425"/>
                </a:lnTo>
                <a:lnTo>
                  <a:pt x="389" y="1425"/>
                </a:lnTo>
                <a:lnTo>
                  <a:pt x="338" y="1422"/>
                </a:lnTo>
                <a:lnTo>
                  <a:pt x="290" y="1413"/>
                </a:lnTo>
                <a:lnTo>
                  <a:pt x="244" y="1397"/>
                </a:lnTo>
                <a:lnTo>
                  <a:pt x="202" y="1376"/>
                </a:lnTo>
                <a:lnTo>
                  <a:pt x="161" y="1350"/>
                </a:lnTo>
                <a:lnTo>
                  <a:pt x="161" y="2507"/>
                </a:lnTo>
                <a:lnTo>
                  <a:pt x="165" y="2544"/>
                </a:lnTo>
                <a:lnTo>
                  <a:pt x="173" y="2579"/>
                </a:lnTo>
                <a:lnTo>
                  <a:pt x="186" y="2611"/>
                </a:lnTo>
                <a:lnTo>
                  <a:pt x="205" y="2641"/>
                </a:lnTo>
                <a:lnTo>
                  <a:pt x="227" y="2668"/>
                </a:lnTo>
                <a:lnTo>
                  <a:pt x="254" y="2691"/>
                </a:lnTo>
                <a:lnTo>
                  <a:pt x="283" y="2708"/>
                </a:lnTo>
                <a:lnTo>
                  <a:pt x="316" y="2723"/>
                </a:lnTo>
                <a:lnTo>
                  <a:pt x="352" y="2731"/>
                </a:lnTo>
                <a:lnTo>
                  <a:pt x="389" y="2734"/>
                </a:lnTo>
                <a:lnTo>
                  <a:pt x="2433" y="2734"/>
                </a:lnTo>
                <a:lnTo>
                  <a:pt x="2470" y="2731"/>
                </a:lnTo>
                <a:lnTo>
                  <a:pt x="2504" y="2723"/>
                </a:lnTo>
                <a:lnTo>
                  <a:pt x="2537" y="2708"/>
                </a:lnTo>
                <a:lnTo>
                  <a:pt x="2567" y="2691"/>
                </a:lnTo>
                <a:lnTo>
                  <a:pt x="2594" y="2668"/>
                </a:lnTo>
                <a:lnTo>
                  <a:pt x="2616" y="2641"/>
                </a:lnTo>
                <a:lnTo>
                  <a:pt x="2634" y="2611"/>
                </a:lnTo>
                <a:lnTo>
                  <a:pt x="2649" y="2579"/>
                </a:lnTo>
                <a:lnTo>
                  <a:pt x="2657" y="2544"/>
                </a:lnTo>
                <a:lnTo>
                  <a:pt x="2660" y="2507"/>
                </a:lnTo>
                <a:lnTo>
                  <a:pt x="2660" y="1350"/>
                </a:lnTo>
                <a:close/>
                <a:moveTo>
                  <a:pt x="1496" y="975"/>
                </a:moveTo>
                <a:lnTo>
                  <a:pt x="1498" y="975"/>
                </a:lnTo>
                <a:lnTo>
                  <a:pt x="1557" y="1147"/>
                </a:lnTo>
                <a:lnTo>
                  <a:pt x="1436" y="1147"/>
                </a:lnTo>
                <a:lnTo>
                  <a:pt x="1496" y="975"/>
                </a:lnTo>
                <a:close/>
                <a:moveTo>
                  <a:pt x="986" y="957"/>
                </a:moveTo>
                <a:lnTo>
                  <a:pt x="1032" y="957"/>
                </a:lnTo>
                <a:lnTo>
                  <a:pt x="1055" y="959"/>
                </a:lnTo>
                <a:lnTo>
                  <a:pt x="1078" y="965"/>
                </a:lnTo>
                <a:lnTo>
                  <a:pt x="1099" y="974"/>
                </a:lnTo>
                <a:lnTo>
                  <a:pt x="1118" y="987"/>
                </a:lnTo>
                <a:lnTo>
                  <a:pt x="1135" y="1003"/>
                </a:lnTo>
                <a:lnTo>
                  <a:pt x="1149" y="1023"/>
                </a:lnTo>
                <a:lnTo>
                  <a:pt x="1159" y="1045"/>
                </a:lnTo>
                <a:lnTo>
                  <a:pt x="1167" y="1071"/>
                </a:lnTo>
                <a:lnTo>
                  <a:pt x="1169" y="1100"/>
                </a:lnTo>
                <a:lnTo>
                  <a:pt x="1167" y="1128"/>
                </a:lnTo>
                <a:lnTo>
                  <a:pt x="1159" y="1154"/>
                </a:lnTo>
                <a:lnTo>
                  <a:pt x="1149" y="1177"/>
                </a:lnTo>
                <a:lnTo>
                  <a:pt x="1135" y="1196"/>
                </a:lnTo>
                <a:lnTo>
                  <a:pt x="1118" y="1213"/>
                </a:lnTo>
                <a:lnTo>
                  <a:pt x="1099" y="1226"/>
                </a:lnTo>
                <a:lnTo>
                  <a:pt x="1078" y="1235"/>
                </a:lnTo>
                <a:lnTo>
                  <a:pt x="1055" y="1240"/>
                </a:lnTo>
                <a:lnTo>
                  <a:pt x="1032" y="1242"/>
                </a:lnTo>
                <a:lnTo>
                  <a:pt x="986" y="1242"/>
                </a:lnTo>
                <a:lnTo>
                  <a:pt x="986" y="957"/>
                </a:lnTo>
                <a:close/>
                <a:moveTo>
                  <a:pt x="2821" y="895"/>
                </a:moveTo>
                <a:lnTo>
                  <a:pt x="2821" y="2508"/>
                </a:lnTo>
                <a:lnTo>
                  <a:pt x="2818" y="2560"/>
                </a:lnTo>
                <a:lnTo>
                  <a:pt x="2807" y="2610"/>
                </a:lnTo>
                <a:lnTo>
                  <a:pt x="2791" y="2658"/>
                </a:lnTo>
                <a:lnTo>
                  <a:pt x="2768" y="2703"/>
                </a:lnTo>
                <a:lnTo>
                  <a:pt x="2740" y="2744"/>
                </a:lnTo>
                <a:lnTo>
                  <a:pt x="2707" y="2781"/>
                </a:lnTo>
                <a:lnTo>
                  <a:pt x="2670" y="2815"/>
                </a:lnTo>
                <a:lnTo>
                  <a:pt x="2629" y="2842"/>
                </a:lnTo>
                <a:lnTo>
                  <a:pt x="2584" y="2865"/>
                </a:lnTo>
                <a:lnTo>
                  <a:pt x="2536" y="2882"/>
                </a:lnTo>
                <a:lnTo>
                  <a:pt x="2485" y="2892"/>
                </a:lnTo>
                <a:lnTo>
                  <a:pt x="2433" y="2896"/>
                </a:lnTo>
                <a:lnTo>
                  <a:pt x="528" y="2896"/>
                </a:lnTo>
                <a:lnTo>
                  <a:pt x="570" y="2930"/>
                </a:lnTo>
                <a:lnTo>
                  <a:pt x="615" y="2960"/>
                </a:lnTo>
                <a:lnTo>
                  <a:pt x="664" y="2986"/>
                </a:lnTo>
                <a:lnTo>
                  <a:pt x="715" y="3008"/>
                </a:lnTo>
                <a:lnTo>
                  <a:pt x="768" y="3022"/>
                </a:lnTo>
                <a:lnTo>
                  <a:pt x="824" y="3032"/>
                </a:lnTo>
                <a:lnTo>
                  <a:pt x="883" y="3036"/>
                </a:lnTo>
                <a:lnTo>
                  <a:pt x="2433" y="3036"/>
                </a:lnTo>
                <a:lnTo>
                  <a:pt x="2494" y="3031"/>
                </a:lnTo>
                <a:lnTo>
                  <a:pt x="2554" y="3021"/>
                </a:lnTo>
                <a:lnTo>
                  <a:pt x="2611" y="3004"/>
                </a:lnTo>
                <a:lnTo>
                  <a:pt x="2665" y="2982"/>
                </a:lnTo>
                <a:lnTo>
                  <a:pt x="2716" y="2953"/>
                </a:lnTo>
                <a:lnTo>
                  <a:pt x="2763" y="2919"/>
                </a:lnTo>
                <a:lnTo>
                  <a:pt x="2806" y="2880"/>
                </a:lnTo>
                <a:lnTo>
                  <a:pt x="2845" y="2837"/>
                </a:lnTo>
                <a:lnTo>
                  <a:pt x="2878" y="2790"/>
                </a:lnTo>
                <a:lnTo>
                  <a:pt x="2908" y="2740"/>
                </a:lnTo>
                <a:lnTo>
                  <a:pt x="2930" y="2685"/>
                </a:lnTo>
                <a:lnTo>
                  <a:pt x="2947" y="2628"/>
                </a:lnTo>
                <a:lnTo>
                  <a:pt x="2957" y="2568"/>
                </a:lnTo>
                <a:lnTo>
                  <a:pt x="2960" y="2508"/>
                </a:lnTo>
                <a:lnTo>
                  <a:pt x="2960" y="1250"/>
                </a:lnTo>
                <a:lnTo>
                  <a:pt x="2958" y="1192"/>
                </a:lnTo>
                <a:lnTo>
                  <a:pt x="2948" y="1136"/>
                </a:lnTo>
                <a:lnTo>
                  <a:pt x="2933" y="1082"/>
                </a:lnTo>
                <a:lnTo>
                  <a:pt x="2912" y="1031"/>
                </a:lnTo>
                <a:lnTo>
                  <a:pt x="2886" y="983"/>
                </a:lnTo>
                <a:lnTo>
                  <a:pt x="2856" y="938"/>
                </a:lnTo>
                <a:lnTo>
                  <a:pt x="2821" y="895"/>
                </a:lnTo>
                <a:close/>
                <a:moveTo>
                  <a:pt x="1663" y="892"/>
                </a:moveTo>
                <a:lnTo>
                  <a:pt x="1816" y="1143"/>
                </a:lnTo>
                <a:lnTo>
                  <a:pt x="1816" y="1308"/>
                </a:lnTo>
                <a:lnTo>
                  <a:pt x="1898" y="1308"/>
                </a:lnTo>
                <a:lnTo>
                  <a:pt x="1898" y="1143"/>
                </a:lnTo>
                <a:lnTo>
                  <a:pt x="2047" y="892"/>
                </a:lnTo>
                <a:lnTo>
                  <a:pt x="1959" y="892"/>
                </a:lnTo>
                <a:lnTo>
                  <a:pt x="1859" y="1067"/>
                </a:lnTo>
                <a:lnTo>
                  <a:pt x="1761" y="892"/>
                </a:lnTo>
                <a:lnTo>
                  <a:pt x="1663" y="892"/>
                </a:lnTo>
                <a:close/>
                <a:moveTo>
                  <a:pt x="1452" y="892"/>
                </a:moveTo>
                <a:lnTo>
                  <a:pt x="1289" y="1308"/>
                </a:lnTo>
                <a:lnTo>
                  <a:pt x="1377" y="1308"/>
                </a:lnTo>
                <a:lnTo>
                  <a:pt x="1412" y="1212"/>
                </a:lnTo>
                <a:lnTo>
                  <a:pt x="1582" y="1212"/>
                </a:lnTo>
                <a:lnTo>
                  <a:pt x="1617" y="1308"/>
                </a:lnTo>
                <a:lnTo>
                  <a:pt x="1709" y="1308"/>
                </a:lnTo>
                <a:lnTo>
                  <a:pt x="1546" y="892"/>
                </a:lnTo>
                <a:lnTo>
                  <a:pt x="1452" y="892"/>
                </a:lnTo>
                <a:close/>
                <a:moveTo>
                  <a:pt x="902" y="892"/>
                </a:moveTo>
                <a:lnTo>
                  <a:pt x="902" y="1308"/>
                </a:lnTo>
                <a:lnTo>
                  <a:pt x="1016" y="1308"/>
                </a:lnTo>
                <a:lnTo>
                  <a:pt x="1045" y="1307"/>
                </a:lnTo>
                <a:lnTo>
                  <a:pt x="1073" y="1305"/>
                </a:lnTo>
                <a:lnTo>
                  <a:pt x="1101" y="1301"/>
                </a:lnTo>
                <a:lnTo>
                  <a:pt x="1127" y="1294"/>
                </a:lnTo>
                <a:lnTo>
                  <a:pt x="1150" y="1284"/>
                </a:lnTo>
                <a:lnTo>
                  <a:pt x="1174" y="1273"/>
                </a:lnTo>
                <a:lnTo>
                  <a:pt x="1194" y="1258"/>
                </a:lnTo>
                <a:lnTo>
                  <a:pt x="1212" y="1240"/>
                </a:lnTo>
                <a:lnTo>
                  <a:pt x="1226" y="1220"/>
                </a:lnTo>
                <a:lnTo>
                  <a:pt x="1239" y="1195"/>
                </a:lnTo>
                <a:lnTo>
                  <a:pt x="1249" y="1167"/>
                </a:lnTo>
                <a:lnTo>
                  <a:pt x="1254" y="1136"/>
                </a:lnTo>
                <a:lnTo>
                  <a:pt x="1256" y="1100"/>
                </a:lnTo>
                <a:lnTo>
                  <a:pt x="1254" y="1063"/>
                </a:lnTo>
                <a:lnTo>
                  <a:pt x="1249" y="1032"/>
                </a:lnTo>
                <a:lnTo>
                  <a:pt x="1239" y="1004"/>
                </a:lnTo>
                <a:lnTo>
                  <a:pt x="1226" y="979"/>
                </a:lnTo>
                <a:lnTo>
                  <a:pt x="1212" y="959"/>
                </a:lnTo>
                <a:lnTo>
                  <a:pt x="1194" y="941"/>
                </a:lnTo>
                <a:lnTo>
                  <a:pt x="1174" y="927"/>
                </a:lnTo>
                <a:lnTo>
                  <a:pt x="1150" y="915"/>
                </a:lnTo>
                <a:lnTo>
                  <a:pt x="1127" y="906"/>
                </a:lnTo>
                <a:lnTo>
                  <a:pt x="1101" y="900"/>
                </a:lnTo>
                <a:lnTo>
                  <a:pt x="1073" y="895"/>
                </a:lnTo>
                <a:lnTo>
                  <a:pt x="1045" y="892"/>
                </a:lnTo>
                <a:lnTo>
                  <a:pt x="1016" y="892"/>
                </a:lnTo>
                <a:lnTo>
                  <a:pt x="902" y="892"/>
                </a:lnTo>
                <a:close/>
                <a:moveTo>
                  <a:pt x="389" y="410"/>
                </a:moveTo>
                <a:lnTo>
                  <a:pt x="448" y="410"/>
                </a:lnTo>
                <a:lnTo>
                  <a:pt x="448" y="513"/>
                </a:lnTo>
                <a:lnTo>
                  <a:pt x="451" y="557"/>
                </a:lnTo>
                <a:lnTo>
                  <a:pt x="460" y="600"/>
                </a:lnTo>
                <a:lnTo>
                  <a:pt x="475" y="639"/>
                </a:lnTo>
                <a:lnTo>
                  <a:pt x="496" y="676"/>
                </a:lnTo>
                <a:lnTo>
                  <a:pt x="521" y="708"/>
                </a:lnTo>
                <a:lnTo>
                  <a:pt x="550" y="737"/>
                </a:lnTo>
                <a:lnTo>
                  <a:pt x="584" y="763"/>
                </a:lnTo>
                <a:lnTo>
                  <a:pt x="621" y="783"/>
                </a:lnTo>
                <a:lnTo>
                  <a:pt x="660" y="799"/>
                </a:lnTo>
                <a:lnTo>
                  <a:pt x="701" y="808"/>
                </a:lnTo>
                <a:lnTo>
                  <a:pt x="746" y="811"/>
                </a:lnTo>
                <a:lnTo>
                  <a:pt x="790" y="808"/>
                </a:lnTo>
                <a:lnTo>
                  <a:pt x="831" y="799"/>
                </a:lnTo>
                <a:lnTo>
                  <a:pt x="871" y="783"/>
                </a:lnTo>
                <a:lnTo>
                  <a:pt x="907" y="763"/>
                </a:lnTo>
                <a:lnTo>
                  <a:pt x="941" y="737"/>
                </a:lnTo>
                <a:lnTo>
                  <a:pt x="970" y="708"/>
                </a:lnTo>
                <a:lnTo>
                  <a:pt x="996" y="676"/>
                </a:lnTo>
                <a:lnTo>
                  <a:pt x="1016" y="639"/>
                </a:lnTo>
                <a:lnTo>
                  <a:pt x="1030" y="600"/>
                </a:lnTo>
                <a:lnTo>
                  <a:pt x="1041" y="557"/>
                </a:lnTo>
                <a:lnTo>
                  <a:pt x="1043" y="513"/>
                </a:lnTo>
                <a:lnTo>
                  <a:pt x="1043" y="410"/>
                </a:lnTo>
                <a:lnTo>
                  <a:pt x="1772" y="410"/>
                </a:lnTo>
                <a:lnTo>
                  <a:pt x="1772" y="513"/>
                </a:lnTo>
                <a:lnTo>
                  <a:pt x="1775" y="557"/>
                </a:lnTo>
                <a:lnTo>
                  <a:pt x="1784" y="600"/>
                </a:lnTo>
                <a:lnTo>
                  <a:pt x="1800" y="639"/>
                </a:lnTo>
                <a:lnTo>
                  <a:pt x="1820" y="676"/>
                </a:lnTo>
                <a:lnTo>
                  <a:pt x="1845" y="708"/>
                </a:lnTo>
                <a:lnTo>
                  <a:pt x="1874" y="737"/>
                </a:lnTo>
                <a:lnTo>
                  <a:pt x="1907" y="763"/>
                </a:lnTo>
                <a:lnTo>
                  <a:pt x="1944" y="783"/>
                </a:lnTo>
                <a:lnTo>
                  <a:pt x="1984" y="799"/>
                </a:lnTo>
                <a:lnTo>
                  <a:pt x="2026" y="808"/>
                </a:lnTo>
                <a:lnTo>
                  <a:pt x="2070" y="811"/>
                </a:lnTo>
                <a:lnTo>
                  <a:pt x="2114" y="808"/>
                </a:lnTo>
                <a:lnTo>
                  <a:pt x="2156" y="799"/>
                </a:lnTo>
                <a:lnTo>
                  <a:pt x="2195" y="783"/>
                </a:lnTo>
                <a:lnTo>
                  <a:pt x="2232" y="763"/>
                </a:lnTo>
                <a:lnTo>
                  <a:pt x="2265" y="737"/>
                </a:lnTo>
                <a:lnTo>
                  <a:pt x="2294" y="708"/>
                </a:lnTo>
                <a:lnTo>
                  <a:pt x="2320" y="676"/>
                </a:lnTo>
                <a:lnTo>
                  <a:pt x="2340" y="639"/>
                </a:lnTo>
                <a:lnTo>
                  <a:pt x="2354" y="600"/>
                </a:lnTo>
                <a:lnTo>
                  <a:pt x="2364" y="557"/>
                </a:lnTo>
                <a:lnTo>
                  <a:pt x="2368" y="513"/>
                </a:lnTo>
                <a:lnTo>
                  <a:pt x="2368" y="410"/>
                </a:lnTo>
                <a:lnTo>
                  <a:pt x="2433" y="410"/>
                </a:lnTo>
                <a:lnTo>
                  <a:pt x="2481" y="414"/>
                </a:lnTo>
                <a:lnTo>
                  <a:pt x="2527" y="421"/>
                </a:lnTo>
                <a:lnTo>
                  <a:pt x="2570" y="436"/>
                </a:lnTo>
                <a:lnTo>
                  <a:pt x="2613" y="455"/>
                </a:lnTo>
                <a:lnTo>
                  <a:pt x="2651" y="479"/>
                </a:lnTo>
                <a:lnTo>
                  <a:pt x="2687" y="507"/>
                </a:lnTo>
                <a:lnTo>
                  <a:pt x="2719" y="538"/>
                </a:lnTo>
                <a:lnTo>
                  <a:pt x="2747" y="574"/>
                </a:lnTo>
                <a:lnTo>
                  <a:pt x="2771" y="612"/>
                </a:lnTo>
                <a:lnTo>
                  <a:pt x="2791" y="653"/>
                </a:lnTo>
                <a:lnTo>
                  <a:pt x="2806" y="696"/>
                </a:lnTo>
                <a:lnTo>
                  <a:pt x="2857" y="735"/>
                </a:lnTo>
                <a:lnTo>
                  <a:pt x="2904" y="778"/>
                </a:lnTo>
                <a:lnTo>
                  <a:pt x="2948" y="826"/>
                </a:lnTo>
                <a:lnTo>
                  <a:pt x="2986" y="877"/>
                </a:lnTo>
                <a:lnTo>
                  <a:pt x="3020" y="932"/>
                </a:lnTo>
                <a:lnTo>
                  <a:pt x="3048" y="990"/>
                </a:lnTo>
                <a:lnTo>
                  <a:pt x="3070" y="1052"/>
                </a:lnTo>
                <a:lnTo>
                  <a:pt x="3087" y="1116"/>
                </a:lnTo>
                <a:lnTo>
                  <a:pt x="3097" y="1182"/>
                </a:lnTo>
                <a:lnTo>
                  <a:pt x="3100" y="1250"/>
                </a:lnTo>
                <a:lnTo>
                  <a:pt x="3100" y="2508"/>
                </a:lnTo>
                <a:lnTo>
                  <a:pt x="3097" y="2575"/>
                </a:lnTo>
                <a:lnTo>
                  <a:pt x="3087" y="2641"/>
                </a:lnTo>
                <a:lnTo>
                  <a:pt x="3070" y="2706"/>
                </a:lnTo>
                <a:lnTo>
                  <a:pt x="3048" y="2767"/>
                </a:lnTo>
                <a:lnTo>
                  <a:pt x="3020" y="2825"/>
                </a:lnTo>
                <a:lnTo>
                  <a:pt x="2986" y="2880"/>
                </a:lnTo>
                <a:lnTo>
                  <a:pt x="2948" y="2931"/>
                </a:lnTo>
                <a:lnTo>
                  <a:pt x="2905" y="2980"/>
                </a:lnTo>
                <a:lnTo>
                  <a:pt x="2857" y="3022"/>
                </a:lnTo>
                <a:lnTo>
                  <a:pt x="2806" y="3061"/>
                </a:lnTo>
                <a:lnTo>
                  <a:pt x="2751" y="3094"/>
                </a:lnTo>
                <a:lnTo>
                  <a:pt x="2693" y="3123"/>
                </a:lnTo>
                <a:lnTo>
                  <a:pt x="2631" y="3145"/>
                </a:lnTo>
                <a:lnTo>
                  <a:pt x="2567" y="3161"/>
                </a:lnTo>
                <a:lnTo>
                  <a:pt x="2501" y="3171"/>
                </a:lnTo>
                <a:lnTo>
                  <a:pt x="2433" y="3174"/>
                </a:lnTo>
                <a:lnTo>
                  <a:pt x="883" y="3174"/>
                </a:lnTo>
                <a:lnTo>
                  <a:pt x="815" y="3171"/>
                </a:lnTo>
                <a:lnTo>
                  <a:pt x="750" y="3162"/>
                </a:lnTo>
                <a:lnTo>
                  <a:pt x="688" y="3146"/>
                </a:lnTo>
                <a:lnTo>
                  <a:pt x="628" y="3124"/>
                </a:lnTo>
                <a:lnTo>
                  <a:pt x="570" y="3097"/>
                </a:lnTo>
                <a:lnTo>
                  <a:pt x="516" y="3065"/>
                </a:lnTo>
                <a:lnTo>
                  <a:pt x="465" y="3028"/>
                </a:lnTo>
                <a:lnTo>
                  <a:pt x="418" y="2985"/>
                </a:lnTo>
                <a:lnTo>
                  <a:pt x="375" y="2939"/>
                </a:lnTo>
                <a:lnTo>
                  <a:pt x="337" y="2890"/>
                </a:lnTo>
                <a:lnTo>
                  <a:pt x="290" y="2881"/>
                </a:lnTo>
                <a:lnTo>
                  <a:pt x="246" y="2866"/>
                </a:lnTo>
                <a:lnTo>
                  <a:pt x="204" y="2847"/>
                </a:lnTo>
                <a:lnTo>
                  <a:pt x="166" y="2823"/>
                </a:lnTo>
                <a:lnTo>
                  <a:pt x="130" y="2795"/>
                </a:lnTo>
                <a:lnTo>
                  <a:pt x="98" y="2762"/>
                </a:lnTo>
                <a:lnTo>
                  <a:pt x="70" y="2726"/>
                </a:lnTo>
                <a:lnTo>
                  <a:pt x="45" y="2688"/>
                </a:lnTo>
                <a:lnTo>
                  <a:pt x="26" y="2647"/>
                </a:lnTo>
                <a:lnTo>
                  <a:pt x="12" y="2602"/>
                </a:lnTo>
                <a:lnTo>
                  <a:pt x="3" y="2556"/>
                </a:lnTo>
                <a:lnTo>
                  <a:pt x="0" y="2508"/>
                </a:lnTo>
                <a:lnTo>
                  <a:pt x="0" y="798"/>
                </a:lnTo>
                <a:lnTo>
                  <a:pt x="3" y="745"/>
                </a:lnTo>
                <a:lnTo>
                  <a:pt x="14" y="696"/>
                </a:lnTo>
                <a:lnTo>
                  <a:pt x="30" y="648"/>
                </a:lnTo>
                <a:lnTo>
                  <a:pt x="54" y="603"/>
                </a:lnTo>
                <a:lnTo>
                  <a:pt x="81" y="561"/>
                </a:lnTo>
                <a:lnTo>
                  <a:pt x="114" y="524"/>
                </a:lnTo>
                <a:lnTo>
                  <a:pt x="151" y="491"/>
                </a:lnTo>
                <a:lnTo>
                  <a:pt x="193" y="463"/>
                </a:lnTo>
                <a:lnTo>
                  <a:pt x="238" y="440"/>
                </a:lnTo>
                <a:lnTo>
                  <a:pt x="286" y="424"/>
                </a:lnTo>
                <a:lnTo>
                  <a:pt x="336" y="414"/>
                </a:lnTo>
                <a:lnTo>
                  <a:pt x="389" y="410"/>
                </a:lnTo>
                <a:close/>
                <a:moveTo>
                  <a:pt x="2070" y="0"/>
                </a:moveTo>
                <a:lnTo>
                  <a:pt x="2101" y="4"/>
                </a:lnTo>
                <a:lnTo>
                  <a:pt x="2130" y="13"/>
                </a:lnTo>
                <a:lnTo>
                  <a:pt x="2156" y="27"/>
                </a:lnTo>
                <a:lnTo>
                  <a:pt x="2180" y="46"/>
                </a:lnTo>
                <a:lnTo>
                  <a:pt x="2199" y="69"/>
                </a:lnTo>
                <a:lnTo>
                  <a:pt x="2213" y="96"/>
                </a:lnTo>
                <a:lnTo>
                  <a:pt x="2222" y="125"/>
                </a:lnTo>
                <a:lnTo>
                  <a:pt x="2226" y="156"/>
                </a:lnTo>
                <a:lnTo>
                  <a:pt x="2226" y="513"/>
                </a:lnTo>
                <a:lnTo>
                  <a:pt x="2222" y="545"/>
                </a:lnTo>
                <a:lnTo>
                  <a:pt x="2213" y="574"/>
                </a:lnTo>
                <a:lnTo>
                  <a:pt x="2199" y="600"/>
                </a:lnTo>
                <a:lnTo>
                  <a:pt x="2180" y="623"/>
                </a:lnTo>
                <a:lnTo>
                  <a:pt x="2156" y="642"/>
                </a:lnTo>
                <a:lnTo>
                  <a:pt x="2130" y="657"/>
                </a:lnTo>
                <a:lnTo>
                  <a:pt x="2101" y="666"/>
                </a:lnTo>
                <a:lnTo>
                  <a:pt x="2070" y="669"/>
                </a:lnTo>
                <a:lnTo>
                  <a:pt x="2038" y="666"/>
                </a:lnTo>
                <a:lnTo>
                  <a:pt x="2009" y="657"/>
                </a:lnTo>
                <a:lnTo>
                  <a:pt x="1982" y="642"/>
                </a:lnTo>
                <a:lnTo>
                  <a:pt x="1960" y="623"/>
                </a:lnTo>
                <a:lnTo>
                  <a:pt x="1941" y="600"/>
                </a:lnTo>
                <a:lnTo>
                  <a:pt x="1926" y="574"/>
                </a:lnTo>
                <a:lnTo>
                  <a:pt x="1918" y="545"/>
                </a:lnTo>
                <a:lnTo>
                  <a:pt x="1914" y="513"/>
                </a:lnTo>
                <a:lnTo>
                  <a:pt x="1914" y="156"/>
                </a:lnTo>
                <a:lnTo>
                  <a:pt x="1918" y="125"/>
                </a:lnTo>
                <a:lnTo>
                  <a:pt x="1926" y="96"/>
                </a:lnTo>
                <a:lnTo>
                  <a:pt x="1941" y="69"/>
                </a:lnTo>
                <a:lnTo>
                  <a:pt x="1960" y="46"/>
                </a:lnTo>
                <a:lnTo>
                  <a:pt x="1982" y="27"/>
                </a:lnTo>
                <a:lnTo>
                  <a:pt x="2009" y="13"/>
                </a:lnTo>
                <a:lnTo>
                  <a:pt x="2038" y="4"/>
                </a:lnTo>
                <a:lnTo>
                  <a:pt x="2070" y="0"/>
                </a:lnTo>
                <a:close/>
                <a:moveTo>
                  <a:pt x="746" y="0"/>
                </a:moveTo>
                <a:lnTo>
                  <a:pt x="777" y="4"/>
                </a:lnTo>
                <a:lnTo>
                  <a:pt x="806" y="13"/>
                </a:lnTo>
                <a:lnTo>
                  <a:pt x="832" y="27"/>
                </a:lnTo>
                <a:lnTo>
                  <a:pt x="856" y="46"/>
                </a:lnTo>
                <a:lnTo>
                  <a:pt x="875" y="69"/>
                </a:lnTo>
                <a:lnTo>
                  <a:pt x="889" y="96"/>
                </a:lnTo>
                <a:lnTo>
                  <a:pt x="898" y="125"/>
                </a:lnTo>
                <a:lnTo>
                  <a:pt x="902" y="156"/>
                </a:lnTo>
                <a:lnTo>
                  <a:pt x="902" y="513"/>
                </a:lnTo>
                <a:lnTo>
                  <a:pt x="898" y="545"/>
                </a:lnTo>
                <a:lnTo>
                  <a:pt x="889" y="574"/>
                </a:lnTo>
                <a:lnTo>
                  <a:pt x="875" y="600"/>
                </a:lnTo>
                <a:lnTo>
                  <a:pt x="856" y="623"/>
                </a:lnTo>
                <a:lnTo>
                  <a:pt x="832" y="642"/>
                </a:lnTo>
                <a:lnTo>
                  <a:pt x="806" y="657"/>
                </a:lnTo>
                <a:lnTo>
                  <a:pt x="777" y="666"/>
                </a:lnTo>
                <a:lnTo>
                  <a:pt x="746" y="669"/>
                </a:lnTo>
                <a:lnTo>
                  <a:pt x="715" y="666"/>
                </a:lnTo>
                <a:lnTo>
                  <a:pt x="684" y="657"/>
                </a:lnTo>
                <a:lnTo>
                  <a:pt x="659" y="642"/>
                </a:lnTo>
                <a:lnTo>
                  <a:pt x="635" y="623"/>
                </a:lnTo>
                <a:lnTo>
                  <a:pt x="616" y="600"/>
                </a:lnTo>
                <a:lnTo>
                  <a:pt x="603" y="574"/>
                </a:lnTo>
                <a:lnTo>
                  <a:pt x="593" y="545"/>
                </a:lnTo>
                <a:lnTo>
                  <a:pt x="590" y="513"/>
                </a:lnTo>
                <a:lnTo>
                  <a:pt x="590" y="156"/>
                </a:lnTo>
                <a:lnTo>
                  <a:pt x="593" y="125"/>
                </a:lnTo>
                <a:lnTo>
                  <a:pt x="603" y="96"/>
                </a:lnTo>
                <a:lnTo>
                  <a:pt x="616" y="69"/>
                </a:lnTo>
                <a:lnTo>
                  <a:pt x="635" y="46"/>
                </a:lnTo>
                <a:lnTo>
                  <a:pt x="659" y="27"/>
                </a:lnTo>
                <a:lnTo>
                  <a:pt x="684" y="13"/>
                </a:lnTo>
                <a:lnTo>
                  <a:pt x="715" y="4"/>
                </a:lnTo>
                <a:lnTo>
                  <a:pt x="746" y="0"/>
                </a:lnTo>
                <a:close/>
              </a:path>
            </a:pathLst>
          </a:custGeom>
          <a:solidFill>
            <a:schemeClr val="accent3">
              <a:lumMod val="75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ZoneTexte 40">
            <a:extLst>
              <a:ext uri="{FF2B5EF4-FFF2-40B4-BE49-F238E27FC236}">
                <a16:creationId xmlns:a16="http://schemas.microsoft.com/office/drawing/2014/main" id="{F8083A1E-4368-4146-A0C9-FBCE9DB98BA2}"/>
              </a:ext>
            </a:extLst>
          </p:cNvPr>
          <p:cNvSpPr txBox="1"/>
          <p:nvPr/>
        </p:nvSpPr>
        <p:spPr>
          <a:xfrm>
            <a:off x="5495884" y="1707654"/>
            <a:ext cx="2454890" cy="1061829"/>
          </a:xfrm>
          <a:prstGeom prst="rect">
            <a:avLst/>
          </a:prstGeom>
          <a:noFill/>
        </p:spPr>
        <p:txBody>
          <a:bodyPr wrap="square" rtlCol="0">
            <a:spAutoFit/>
          </a:bodyPr>
          <a:lstStyle/>
          <a:p>
            <a:r>
              <a:rPr lang="es-ES" sz="900" dirty="0">
                <a:latin typeface="Montserrat" panose="00000500000000000000" pitchFamily="2" charset="0"/>
              </a:rPr>
              <a:t>Días de visitas:</a:t>
            </a:r>
          </a:p>
          <a:p>
            <a:r>
              <a:rPr lang="es-ES" sz="900" dirty="0">
                <a:latin typeface="Montserrat" panose="00000500000000000000" pitchFamily="2" charset="0"/>
              </a:rPr>
              <a:t>Lunes: 40%</a:t>
            </a:r>
          </a:p>
          <a:p>
            <a:r>
              <a:rPr lang="es-ES" sz="900" dirty="0">
                <a:latin typeface="Montserrat" panose="00000500000000000000" pitchFamily="2" charset="0"/>
              </a:rPr>
              <a:t>Martes: 2%</a:t>
            </a:r>
          </a:p>
          <a:p>
            <a:r>
              <a:rPr lang="es-ES" sz="900" dirty="0">
                <a:latin typeface="Montserrat" panose="00000500000000000000" pitchFamily="2" charset="0"/>
              </a:rPr>
              <a:t>Miércoles: 2%</a:t>
            </a:r>
          </a:p>
          <a:p>
            <a:r>
              <a:rPr lang="es-ES" sz="900" dirty="0">
                <a:latin typeface="Montserrat" panose="00000500000000000000" pitchFamily="2" charset="0"/>
              </a:rPr>
              <a:t>Jueves: 10%</a:t>
            </a:r>
          </a:p>
          <a:p>
            <a:r>
              <a:rPr lang="es-ES" sz="900" dirty="0">
                <a:latin typeface="Montserrat" panose="00000500000000000000" pitchFamily="2" charset="0"/>
              </a:rPr>
              <a:t>Viernes: 36%</a:t>
            </a:r>
          </a:p>
          <a:p>
            <a:r>
              <a:rPr lang="es-ES" sz="900" dirty="0">
                <a:latin typeface="Montserrat" panose="00000500000000000000" pitchFamily="2" charset="0"/>
              </a:rPr>
              <a:t>Sábados: 10%</a:t>
            </a:r>
          </a:p>
        </p:txBody>
      </p:sp>
      <p:sp>
        <p:nvSpPr>
          <p:cNvPr id="2" name="Marcador de número de diapositiva 1">
            <a:extLst>
              <a:ext uri="{FF2B5EF4-FFF2-40B4-BE49-F238E27FC236}">
                <a16:creationId xmlns:a16="http://schemas.microsoft.com/office/drawing/2014/main" id="{A85F63D7-66E5-4B2D-90A8-68E52314E8EE}"/>
              </a:ext>
            </a:extLst>
          </p:cNvPr>
          <p:cNvSpPr>
            <a:spLocks noGrp="1"/>
          </p:cNvSpPr>
          <p:nvPr>
            <p:ph type="sldNum" idx="12"/>
          </p:nvPr>
        </p:nvSpPr>
        <p:spPr/>
        <p:txBody>
          <a:bodyPr/>
          <a:lstStyle/>
          <a:p>
            <a:fld id="{00000000-1234-1234-1234-123412341234}" type="slidenum">
              <a:rPr lang="fr-FR" smtClean="0"/>
              <a:pPr/>
              <a:t>6</a:t>
            </a:fld>
            <a:endParaRPr lang="fr-FR" dirty="0"/>
          </a:p>
        </p:txBody>
      </p:sp>
      <p:sp>
        <p:nvSpPr>
          <p:cNvPr id="19" name="Rectangle 33">
            <a:extLst>
              <a:ext uri="{FF2B5EF4-FFF2-40B4-BE49-F238E27FC236}">
                <a16:creationId xmlns:a16="http://schemas.microsoft.com/office/drawing/2014/main" id="{D0BA1A7A-0A19-4568-9566-CA7ED0044193}"/>
              </a:ext>
            </a:extLst>
          </p:cNvPr>
          <p:cNvSpPr/>
          <p:nvPr>
            <p:custDataLst>
              <p:tags r:id="rId1"/>
            </p:custDataLst>
          </p:nvPr>
        </p:nvSpPr>
        <p:spPr>
          <a:xfrm>
            <a:off x="851443" y="581390"/>
            <a:ext cx="3937756" cy="334176"/>
          </a:xfrm>
          <a:prstGeom prst="rect">
            <a:avLst/>
          </a:prstGeom>
          <a:solidFill>
            <a:schemeClr val="bg1">
              <a:lumMod val="50000"/>
            </a:schemeClr>
          </a:solidFill>
          <a:ln>
            <a:solidFill>
              <a:schemeClr val="bg1">
                <a:lumMod val="50000"/>
              </a:schemeClr>
            </a:solidFill>
          </a:ln>
        </p:spPr>
        <p:txBody>
          <a:bodyPr wrap="square" lIns="87099" tIns="43552" rIns="87099" bIns="43552">
            <a:spAutoFit/>
          </a:bodyPr>
          <a:lstStyle/>
          <a:p>
            <a:pPr defTabSz="426914" fontAlgn="base">
              <a:spcBef>
                <a:spcPct val="0"/>
              </a:spcBef>
              <a:spcAft>
                <a:spcPct val="0"/>
              </a:spcAft>
            </a:pPr>
            <a:r>
              <a:rPr lang="es-ES" sz="1600" b="1" dirty="0">
                <a:solidFill>
                  <a:prstClr val="white"/>
                </a:solidFill>
                <a:latin typeface="Corbel" panose="020B0503020204020204" pitchFamily="34" charset="0"/>
                <a:sym typeface="Gill Sans" charset="0"/>
              </a:rPr>
              <a:t>50 visitas realizadas en librerías</a:t>
            </a:r>
          </a:p>
        </p:txBody>
      </p:sp>
      <p:sp>
        <p:nvSpPr>
          <p:cNvPr id="20" name="Freeform 111">
            <a:extLst>
              <a:ext uri="{FF2B5EF4-FFF2-40B4-BE49-F238E27FC236}">
                <a16:creationId xmlns:a16="http://schemas.microsoft.com/office/drawing/2014/main" id="{0D634F83-76D6-4FB1-B001-4D5574359D92}"/>
              </a:ext>
            </a:extLst>
          </p:cNvPr>
          <p:cNvSpPr>
            <a:spLocks noChangeAspect="1" noEditPoints="1"/>
          </p:cNvSpPr>
          <p:nvPr/>
        </p:nvSpPr>
        <p:spPr bwMode="auto">
          <a:xfrm>
            <a:off x="331799" y="560485"/>
            <a:ext cx="439118" cy="483882"/>
          </a:xfrm>
          <a:custGeom>
            <a:avLst/>
            <a:gdLst>
              <a:gd name="T0" fmla="*/ 721 w 2888"/>
              <a:gd name="T1" fmla="*/ 1257 h 3174"/>
              <a:gd name="T2" fmla="*/ 1302 w 2888"/>
              <a:gd name="T3" fmla="*/ 1257 h 3174"/>
              <a:gd name="T4" fmla="*/ 1137 w 2888"/>
              <a:gd name="T5" fmla="*/ 1567 h 3174"/>
              <a:gd name="T6" fmla="*/ 887 w 2888"/>
              <a:gd name="T7" fmla="*/ 1567 h 3174"/>
              <a:gd name="T8" fmla="*/ 721 w 2888"/>
              <a:gd name="T9" fmla="*/ 1257 h 3174"/>
              <a:gd name="T10" fmla="*/ 0 w 2888"/>
              <a:gd name="T11" fmla="*/ 1257 h 3174"/>
              <a:gd name="T12" fmla="*/ 196 w 2888"/>
              <a:gd name="T13" fmla="*/ 1259 h 3174"/>
              <a:gd name="T14" fmla="*/ 309 w 2888"/>
              <a:gd name="T15" fmla="*/ 1567 h 3174"/>
              <a:gd name="T16" fmla="*/ 309 w 2888"/>
              <a:gd name="T17" fmla="*/ 1567 h 3174"/>
              <a:gd name="T18" fmla="*/ 309 w 2888"/>
              <a:gd name="T19" fmla="*/ 2866 h 3174"/>
              <a:gd name="T20" fmla="*/ 1608 w 2888"/>
              <a:gd name="T21" fmla="*/ 2866 h 3174"/>
              <a:gd name="T22" fmla="*/ 1608 w 2888"/>
              <a:gd name="T23" fmla="*/ 2108 h 3174"/>
              <a:gd name="T24" fmla="*/ 1916 w 2888"/>
              <a:gd name="T25" fmla="*/ 1670 h 3174"/>
              <a:gd name="T26" fmla="*/ 1916 w 2888"/>
              <a:gd name="T27" fmla="*/ 3174 h 3174"/>
              <a:gd name="T28" fmla="*/ 0 w 2888"/>
              <a:gd name="T29" fmla="*/ 3174 h 3174"/>
              <a:gd name="T30" fmla="*/ 0 w 2888"/>
              <a:gd name="T31" fmla="*/ 1257 h 3174"/>
              <a:gd name="T32" fmla="*/ 2150 w 2888"/>
              <a:gd name="T33" fmla="*/ 0 h 3174"/>
              <a:gd name="T34" fmla="*/ 2888 w 2888"/>
              <a:gd name="T35" fmla="*/ 0 h 3174"/>
              <a:gd name="T36" fmla="*/ 927 w 2888"/>
              <a:gd name="T37" fmla="*/ 2784 h 3174"/>
              <a:gd name="T38" fmla="*/ 190 w 2888"/>
              <a:gd name="T39" fmla="*/ 787 h 3174"/>
              <a:gd name="T40" fmla="*/ 314 w 2888"/>
              <a:gd name="T41" fmla="*/ 787 h 3174"/>
              <a:gd name="T42" fmla="*/ 1011 w 2888"/>
              <a:gd name="T43" fmla="*/ 2128 h 3174"/>
              <a:gd name="T44" fmla="*/ 2150 w 2888"/>
              <a:gd name="T45" fmla="*/ 0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8" h="3174">
                <a:moveTo>
                  <a:pt x="721" y="1257"/>
                </a:moveTo>
                <a:lnTo>
                  <a:pt x="1302" y="1257"/>
                </a:lnTo>
                <a:lnTo>
                  <a:pt x="1137" y="1567"/>
                </a:lnTo>
                <a:lnTo>
                  <a:pt x="887" y="1567"/>
                </a:lnTo>
                <a:lnTo>
                  <a:pt x="721" y="1257"/>
                </a:lnTo>
                <a:close/>
                <a:moveTo>
                  <a:pt x="0" y="1257"/>
                </a:moveTo>
                <a:lnTo>
                  <a:pt x="196" y="1259"/>
                </a:lnTo>
                <a:lnTo>
                  <a:pt x="309" y="1567"/>
                </a:lnTo>
                <a:lnTo>
                  <a:pt x="309" y="1567"/>
                </a:lnTo>
                <a:lnTo>
                  <a:pt x="309" y="2866"/>
                </a:lnTo>
                <a:lnTo>
                  <a:pt x="1608" y="2866"/>
                </a:lnTo>
                <a:lnTo>
                  <a:pt x="1608" y="2108"/>
                </a:lnTo>
                <a:lnTo>
                  <a:pt x="1916" y="1670"/>
                </a:lnTo>
                <a:lnTo>
                  <a:pt x="1916" y="3174"/>
                </a:lnTo>
                <a:lnTo>
                  <a:pt x="0" y="3174"/>
                </a:lnTo>
                <a:lnTo>
                  <a:pt x="0" y="1257"/>
                </a:lnTo>
                <a:close/>
                <a:moveTo>
                  <a:pt x="2150" y="0"/>
                </a:moveTo>
                <a:lnTo>
                  <a:pt x="2888" y="0"/>
                </a:lnTo>
                <a:lnTo>
                  <a:pt x="927" y="2784"/>
                </a:lnTo>
                <a:lnTo>
                  <a:pt x="190" y="787"/>
                </a:lnTo>
                <a:lnTo>
                  <a:pt x="314" y="787"/>
                </a:lnTo>
                <a:lnTo>
                  <a:pt x="1011" y="2128"/>
                </a:lnTo>
                <a:lnTo>
                  <a:pt x="2150" y="0"/>
                </a:lnTo>
                <a:close/>
              </a:path>
            </a:pathLst>
          </a:custGeom>
          <a:solidFill>
            <a:schemeClr val="accent3">
              <a:lumMod val="75000"/>
            </a:schemeClr>
          </a:solidFill>
          <a:ln w="0">
            <a:solidFill>
              <a:srgbClr val="DF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pic>
        <p:nvPicPr>
          <p:cNvPr id="21" name="Picture 4" descr="Librería icono gratis">
            <a:extLst>
              <a:ext uri="{FF2B5EF4-FFF2-40B4-BE49-F238E27FC236}">
                <a16:creationId xmlns:a16="http://schemas.microsoft.com/office/drawing/2014/main" id="{6A91FCBB-CA85-424F-959C-DDA9A2AF835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821238" y="2991737"/>
            <a:ext cx="458872" cy="458872"/>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41">
            <a:extLst>
              <a:ext uri="{FF2B5EF4-FFF2-40B4-BE49-F238E27FC236}">
                <a16:creationId xmlns:a16="http://schemas.microsoft.com/office/drawing/2014/main" id="{6A9AB85D-D2A6-436A-83FB-DEF3D8893D95}"/>
              </a:ext>
            </a:extLst>
          </p:cNvPr>
          <p:cNvSpPr txBox="1"/>
          <p:nvPr/>
        </p:nvSpPr>
        <p:spPr>
          <a:xfrm>
            <a:off x="5493485" y="2769483"/>
            <a:ext cx="2454889" cy="2308324"/>
          </a:xfrm>
          <a:prstGeom prst="rect">
            <a:avLst/>
          </a:prstGeom>
          <a:noFill/>
        </p:spPr>
        <p:txBody>
          <a:bodyPr wrap="square" rtlCol="0">
            <a:spAutoFit/>
          </a:bodyPr>
          <a:lstStyle/>
          <a:p>
            <a:r>
              <a:rPr lang="es-ES" sz="900" b="1" dirty="0">
                <a:latin typeface="Montserrat" panose="00000500000000000000" pitchFamily="2" charset="0"/>
              </a:rPr>
              <a:t>25 librerías evaluadas en:</a:t>
            </a:r>
          </a:p>
          <a:p>
            <a:endParaRPr lang="es-ES" sz="900" b="1" dirty="0">
              <a:latin typeface="Montserrat" panose="00000500000000000000" pitchFamily="2" charset="0"/>
            </a:endParaRPr>
          </a:p>
          <a:p>
            <a:r>
              <a:rPr lang="es-ES" sz="900" dirty="0">
                <a:latin typeface="Montserrat" panose="00000500000000000000" pitchFamily="2" charset="0"/>
              </a:rPr>
              <a:t>Provincias	Nº de librerías</a:t>
            </a:r>
          </a:p>
          <a:p>
            <a:r>
              <a:rPr lang="es-ES" sz="900" dirty="0">
                <a:latin typeface="Montserrat" panose="00000500000000000000" pitchFamily="2" charset="0"/>
              </a:rPr>
              <a:t>A Coruña	2</a:t>
            </a:r>
          </a:p>
          <a:p>
            <a:r>
              <a:rPr lang="es-ES" sz="900" dirty="0">
                <a:latin typeface="Montserrat" panose="00000500000000000000" pitchFamily="2" charset="0"/>
              </a:rPr>
              <a:t>Albacete	2</a:t>
            </a:r>
          </a:p>
          <a:p>
            <a:r>
              <a:rPr lang="es-ES" sz="900" dirty="0">
                <a:latin typeface="Montserrat" panose="00000500000000000000" pitchFamily="2" charset="0"/>
              </a:rPr>
              <a:t>Alicante	2</a:t>
            </a:r>
          </a:p>
          <a:p>
            <a:r>
              <a:rPr lang="es-ES" sz="900" dirty="0">
                <a:latin typeface="Montserrat" panose="00000500000000000000" pitchFamily="2" charset="0"/>
              </a:rPr>
              <a:t>Barcelona	2</a:t>
            </a:r>
          </a:p>
          <a:p>
            <a:r>
              <a:rPr lang="es-ES" sz="900" dirty="0">
                <a:latin typeface="Montserrat" panose="00000500000000000000" pitchFamily="2" charset="0"/>
              </a:rPr>
              <a:t>Bizkaia	2</a:t>
            </a:r>
          </a:p>
          <a:p>
            <a:r>
              <a:rPr lang="es-ES" sz="900" dirty="0">
                <a:latin typeface="Montserrat" panose="00000500000000000000" pitchFamily="2" charset="0"/>
              </a:rPr>
              <a:t>Burgos	2</a:t>
            </a:r>
          </a:p>
          <a:p>
            <a:r>
              <a:rPr lang="es-ES" sz="900" dirty="0">
                <a:latin typeface="Montserrat" panose="00000500000000000000" pitchFamily="2" charset="0"/>
              </a:rPr>
              <a:t>Castellón	2</a:t>
            </a:r>
          </a:p>
          <a:p>
            <a:r>
              <a:rPr lang="es-ES" sz="900" dirty="0">
                <a:latin typeface="Montserrat" panose="00000500000000000000" pitchFamily="2" charset="0"/>
              </a:rPr>
              <a:t>Madrid	12</a:t>
            </a:r>
          </a:p>
          <a:p>
            <a:r>
              <a:rPr lang="es-ES" sz="900" dirty="0">
                <a:latin typeface="Montserrat" panose="00000500000000000000" pitchFamily="2" charset="0"/>
              </a:rPr>
              <a:t>Navarra	4</a:t>
            </a:r>
          </a:p>
          <a:p>
            <a:r>
              <a:rPr lang="es-ES" sz="900" dirty="0">
                <a:latin typeface="Montserrat" panose="00000500000000000000" pitchFamily="2" charset="0"/>
              </a:rPr>
              <a:t>Segovia	2</a:t>
            </a:r>
          </a:p>
          <a:p>
            <a:r>
              <a:rPr lang="es-ES" sz="900" dirty="0">
                <a:latin typeface="Montserrat" panose="00000500000000000000" pitchFamily="2" charset="0"/>
              </a:rPr>
              <a:t>Sevilla	6</a:t>
            </a:r>
          </a:p>
          <a:p>
            <a:r>
              <a:rPr lang="es-ES" sz="900" dirty="0">
                <a:latin typeface="Montserrat" panose="00000500000000000000" pitchFamily="2" charset="0"/>
              </a:rPr>
              <a:t>Valencia	8</a:t>
            </a:r>
          </a:p>
          <a:p>
            <a:r>
              <a:rPr lang="es-ES" sz="900" dirty="0">
                <a:latin typeface="Montserrat" panose="00000500000000000000" pitchFamily="2" charset="0"/>
              </a:rPr>
              <a:t>Zaragoza	2</a:t>
            </a:r>
          </a:p>
        </p:txBody>
      </p:sp>
    </p:spTree>
    <p:extLst>
      <p:ext uri="{BB962C8B-B14F-4D97-AF65-F5344CB8AC3E}">
        <p14:creationId xmlns:p14="http://schemas.microsoft.com/office/powerpoint/2010/main" val="316888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4">
            <a:extLst>
              <a:ext uri="{FF2B5EF4-FFF2-40B4-BE49-F238E27FC236}">
                <a16:creationId xmlns:a16="http://schemas.microsoft.com/office/drawing/2014/main" id="{E4FC1D97-9B7F-481E-88F6-C33479C878D5}"/>
              </a:ext>
            </a:extLst>
          </p:cNvPr>
          <p:cNvSpPr>
            <a:spLocks noGrp="1"/>
          </p:cNvSpPr>
          <p:nvPr>
            <p:ph type="body" sz="quarter" idx="13"/>
          </p:nvPr>
        </p:nvSpPr>
        <p:spPr>
          <a:xfrm>
            <a:off x="107950" y="122138"/>
            <a:ext cx="8928100" cy="433388"/>
          </a:xfrm>
        </p:spPr>
        <p:txBody>
          <a:bodyPr/>
          <a:lstStyle/>
          <a:p>
            <a:r>
              <a:rPr lang="es-ES" dirty="0"/>
              <a:t>Recorrido del cliente misterioso</a:t>
            </a:r>
            <a:endParaRPr lang="fr-FR" dirty="0"/>
          </a:p>
        </p:txBody>
      </p:sp>
      <p:sp>
        <p:nvSpPr>
          <p:cNvPr id="18" name="23 CuadroTexto">
            <a:extLst>
              <a:ext uri="{FF2B5EF4-FFF2-40B4-BE49-F238E27FC236}">
                <a16:creationId xmlns:a16="http://schemas.microsoft.com/office/drawing/2014/main" id="{55DB7127-2C82-4AEA-B6FE-BDE37CA15FEB}"/>
              </a:ext>
            </a:extLst>
          </p:cNvPr>
          <p:cNvSpPr txBox="1"/>
          <p:nvPr/>
        </p:nvSpPr>
        <p:spPr>
          <a:xfrm>
            <a:off x="69658" y="682104"/>
            <a:ext cx="3537857" cy="307777"/>
          </a:xfrm>
          <a:prstGeom prst="rect">
            <a:avLst/>
          </a:prstGeom>
          <a:noFill/>
        </p:spPr>
        <p:txBody>
          <a:bodyPr wrap="square" rtlCol="0">
            <a:spAutoFit/>
          </a:bodyPr>
          <a:lstStyle/>
          <a:p>
            <a:r>
              <a:rPr lang="es-ES" sz="1400" b="1" u="sng" dirty="0">
                <a:latin typeface="Montserrat" panose="00000500000000000000" pitchFamily="2" charset="0"/>
              </a:rPr>
              <a:t>VISITA:</a:t>
            </a:r>
          </a:p>
        </p:txBody>
      </p:sp>
      <p:sp>
        <p:nvSpPr>
          <p:cNvPr id="3" name="Marcador de número de diapositiva 2">
            <a:extLst>
              <a:ext uri="{FF2B5EF4-FFF2-40B4-BE49-F238E27FC236}">
                <a16:creationId xmlns:a16="http://schemas.microsoft.com/office/drawing/2014/main" id="{7C90C160-6638-4A2E-8090-D5E9389102DD}"/>
              </a:ext>
            </a:extLst>
          </p:cNvPr>
          <p:cNvSpPr>
            <a:spLocks noGrp="1"/>
          </p:cNvSpPr>
          <p:nvPr>
            <p:ph type="sldNum" idx="12"/>
          </p:nvPr>
        </p:nvSpPr>
        <p:spPr/>
        <p:txBody>
          <a:bodyPr/>
          <a:lstStyle/>
          <a:p>
            <a:fld id="{00000000-1234-1234-1234-123412341234}" type="slidenum">
              <a:rPr lang="fr-FR" smtClean="0"/>
              <a:pPr/>
              <a:t>7</a:t>
            </a:fld>
            <a:endParaRPr lang="fr-FR" dirty="0"/>
          </a:p>
        </p:txBody>
      </p:sp>
      <p:sp>
        <p:nvSpPr>
          <p:cNvPr id="25" name="Rectangle 2">
            <a:extLst>
              <a:ext uri="{FF2B5EF4-FFF2-40B4-BE49-F238E27FC236}">
                <a16:creationId xmlns:a16="http://schemas.microsoft.com/office/drawing/2014/main" id="{288F1675-3D00-4602-95E6-4ED1CA658EC4}"/>
              </a:ext>
            </a:extLst>
          </p:cNvPr>
          <p:cNvSpPr/>
          <p:nvPr>
            <p:custDataLst>
              <p:tags r:id="rId1"/>
            </p:custDataLst>
          </p:nvPr>
        </p:nvSpPr>
        <p:spPr>
          <a:xfrm>
            <a:off x="971600" y="859480"/>
            <a:ext cx="7920880" cy="3440461"/>
          </a:xfrm>
          <a:custGeom>
            <a:avLst/>
            <a:gdLst/>
            <a:ahLst/>
            <a:cxnLst/>
            <a:rect l="l" t="t" r="r" b="b"/>
            <a:pathLst>
              <a:path w="8477688" h="4009906">
                <a:moveTo>
                  <a:pt x="504056" y="0"/>
                </a:moveTo>
                <a:lnTo>
                  <a:pt x="8105639" y="0"/>
                </a:lnTo>
                <a:cubicBezTo>
                  <a:pt x="8311116" y="0"/>
                  <a:pt x="8477688" y="166572"/>
                  <a:pt x="8477688" y="372049"/>
                </a:cubicBezTo>
                <a:lnTo>
                  <a:pt x="8477688" y="1860199"/>
                </a:lnTo>
                <a:cubicBezTo>
                  <a:pt x="8477688" y="2065676"/>
                  <a:pt x="8311116" y="2232248"/>
                  <a:pt x="8105639" y="2232248"/>
                </a:cubicBezTo>
                <a:lnTo>
                  <a:pt x="7973632" y="2232248"/>
                </a:lnTo>
                <a:lnTo>
                  <a:pt x="580764" y="2232248"/>
                </a:lnTo>
                <a:cubicBezTo>
                  <a:pt x="483787" y="2258062"/>
                  <a:pt x="412791" y="2346715"/>
                  <a:pt x="412791" y="2451950"/>
                </a:cubicBezTo>
                <a:lnTo>
                  <a:pt x="412791" y="3367768"/>
                </a:lnTo>
                <a:cubicBezTo>
                  <a:pt x="412791" y="3494220"/>
                  <a:pt x="515301" y="3596730"/>
                  <a:pt x="641753" y="3596730"/>
                </a:cubicBezTo>
                <a:lnTo>
                  <a:pt x="7973632" y="3596730"/>
                </a:lnTo>
                <a:lnTo>
                  <a:pt x="7973632" y="4009906"/>
                </a:lnTo>
                <a:lnTo>
                  <a:pt x="372049" y="4009906"/>
                </a:lnTo>
                <a:cubicBezTo>
                  <a:pt x="166572" y="4009906"/>
                  <a:pt x="0" y="3843334"/>
                  <a:pt x="0" y="3637857"/>
                </a:cubicBezTo>
                <a:lnTo>
                  <a:pt x="0" y="2149707"/>
                </a:lnTo>
                <a:cubicBezTo>
                  <a:pt x="0" y="1944230"/>
                  <a:pt x="166572" y="1777658"/>
                  <a:pt x="372049" y="1777658"/>
                </a:cubicBezTo>
                <a:lnTo>
                  <a:pt x="504056" y="1777658"/>
                </a:lnTo>
                <a:lnTo>
                  <a:pt x="7896924" y="1777658"/>
                </a:lnTo>
                <a:cubicBezTo>
                  <a:pt x="7993901" y="1751844"/>
                  <a:pt x="8064897" y="1663191"/>
                  <a:pt x="8064897" y="1557956"/>
                </a:cubicBezTo>
                <a:lnTo>
                  <a:pt x="8064897" y="642138"/>
                </a:lnTo>
                <a:cubicBezTo>
                  <a:pt x="8064897" y="515686"/>
                  <a:pt x="7962387" y="413176"/>
                  <a:pt x="7835935" y="413176"/>
                </a:cubicBezTo>
                <a:lnTo>
                  <a:pt x="504056" y="413176"/>
                </a:lnTo>
                <a:close/>
              </a:path>
            </a:pathLst>
          </a:custGeom>
          <a:solidFill>
            <a:srgbClr val="007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27" name="Ellipse 5">
            <a:extLst>
              <a:ext uri="{FF2B5EF4-FFF2-40B4-BE49-F238E27FC236}">
                <a16:creationId xmlns:a16="http://schemas.microsoft.com/office/drawing/2014/main" id="{ACBA63AC-5BF4-4B8E-BFEA-50AA0AD890CE}"/>
              </a:ext>
            </a:extLst>
          </p:cNvPr>
          <p:cNvSpPr/>
          <p:nvPr>
            <p:custDataLst>
              <p:tags r:id="rId2"/>
            </p:custDataLst>
          </p:nvPr>
        </p:nvSpPr>
        <p:spPr>
          <a:xfrm>
            <a:off x="5061368" y="555526"/>
            <a:ext cx="984217" cy="761051"/>
          </a:xfrm>
          <a:prstGeom prst="ellipse">
            <a:avLst/>
          </a:prstGeom>
          <a:solidFill>
            <a:schemeClr val="bg1"/>
          </a:solidFill>
          <a:ln w="381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29" name="Ellipse 7">
            <a:extLst>
              <a:ext uri="{FF2B5EF4-FFF2-40B4-BE49-F238E27FC236}">
                <a16:creationId xmlns:a16="http://schemas.microsoft.com/office/drawing/2014/main" id="{11D085ED-55BE-40CD-BB34-452A03033B5D}"/>
              </a:ext>
            </a:extLst>
          </p:cNvPr>
          <p:cNvSpPr/>
          <p:nvPr>
            <p:custDataLst>
              <p:tags r:id="rId3"/>
            </p:custDataLst>
          </p:nvPr>
        </p:nvSpPr>
        <p:spPr>
          <a:xfrm>
            <a:off x="5524464" y="2211710"/>
            <a:ext cx="1014734" cy="761051"/>
          </a:xfrm>
          <a:prstGeom prst="ellipse">
            <a:avLst/>
          </a:prstGeom>
          <a:solidFill>
            <a:schemeClr val="bg1"/>
          </a:solidFill>
          <a:ln w="381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30" name="Ellipse 8">
            <a:extLst>
              <a:ext uri="{FF2B5EF4-FFF2-40B4-BE49-F238E27FC236}">
                <a16:creationId xmlns:a16="http://schemas.microsoft.com/office/drawing/2014/main" id="{1731A9CE-A172-4B8E-8E57-ACBF483506F4}"/>
              </a:ext>
            </a:extLst>
          </p:cNvPr>
          <p:cNvSpPr/>
          <p:nvPr>
            <p:custDataLst>
              <p:tags r:id="rId4"/>
            </p:custDataLst>
          </p:nvPr>
        </p:nvSpPr>
        <p:spPr>
          <a:xfrm>
            <a:off x="2978666" y="2170739"/>
            <a:ext cx="1014734" cy="761051"/>
          </a:xfrm>
          <a:prstGeom prst="ellipse">
            <a:avLst/>
          </a:prstGeom>
          <a:solidFill>
            <a:schemeClr val="bg1"/>
          </a:solidFill>
          <a:ln w="381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31" name="Triangle isocèle 10">
            <a:extLst>
              <a:ext uri="{FF2B5EF4-FFF2-40B4-BE49-F238E27FC236}">
                <a16:creationId xmlns:a16="http://schemas.microsoft.com/office/drawing/2014/main" id="{624DE174-249F-4CF1-B361-B02A16D6FD78}"/>
              </a:ext>
            </a:extLst>
          </p:cNvPr>
          <p:cNvSpPr/>
          <p:nvPr>
            <p:custDataLst>
              <p:tags r:id="rId5"/>
            </p:custDataLst>
          </p:nvPr>
        </p:nvSpPr>
        <p:spPr>
          <a:xfrm rot="5400000">
            <a:off x="8320129" y="3871607"/>
            <a:ext cx="668451" cy="476250"/>
          </a:xfrm>
          <a:prstGeom prst="triangle">
            <a:avLst/>
          </a:prstGeom>
          <a:solidFill>
            <a:srgbClr val="007DC3"/>
          </a:solidFill>
          <a:ln>
            <a:noFill/>
          </a:ln>
          <a:effectLst/>
        </p:spPr>
        <p:style>
          <a:lnRef idx="1">
            <a:schemeClr val="accent1"/>
          </a:lnRef>
          <a:fillRef idx="3">
            <a:schemeClr val="accent1"/>
          </a:fillRef>
          <a:effectRef idx="2">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32" name="Ellipse 11">
            <a:extLst>
              <a:ext uri="{FF2B5EF4-FFF2-40B4-BE49-F238E27FC236}">
                <a16:creationId xmlns:a16="http://schemas.microsoft.com/office/drawing/2014/main" id="{B350DF01-F770-48A6-AB26-0882F930CF9A}"/>
              </a:ext>
            </a:extLst>
          </p:cNvPr>
          <p:cNvSpPr/>
          <p:nvPr>
            <p:custDataLst>
              <p:tags r:id="rId6"/>
            </p:custDataLst>
          </p:nvPr>
        </p:nvSpPr>
        <p:spPr>
          <a:xfrm>
            <a:off x="7047075" y="555526"/>
            <a:ext cx="951503" cy="761051"/>
          </a:xfrm>
          <a:prstGeom prst="ellipse">
            <a:avLst/>
          </a:prstGeom>
          <a:solidFill>
            <a:schemeClr val="bg1"/>
          </a:solidFill>
          <a:ln w="381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33" name="Rectangle 12">
            <a:extLst>
              <a:ext uri="{FF2B5EF4-FFF2-40B4-BE49-F238E27FC236}">
                <a16:creationId xmlns:a16="http://schemas.microsoft.com/office/drawing/2014/main" id="{9C438056-FE94-4035-B8DA-4B4B0B6D58EA}"/>
              </a:ext>
            </a:extLst>
          </p:cNvPr>
          <p:cNvSpPr/>
          <p:nvPr>
            <p:custDataLst>
              <p:tags r:id="rId7"/>
            </p:custDataLst>
          </p:nvPr>
        </p:nvSpPr>
        <p:spPr>
          <a:xfrm>
            <a:off x="4632228" y="1326190"/>
            <a:ext cx="1811980" cy="552075"/>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 2 Búsqueda de libro</a:t>
            </a:r>
          </a:p>
          <a:p>
            <a:pPr algn="ctr" defTabSz="410083"/>
            <a:r>
              <a:rPr lang="es-ES" sz="1000" b="1" dirty="0">
                <a:latin typeface="Montserrat" panose="00000500000000000000" pitchFamily="2" charset="0"/>
              </a:rPr>
              <a:t>Entrada</a:t>
            </a:r>
          </a:p>
        </p:txBody>
      </p:sp>
      <p:sp>
        <p:nvSpPr>
          <p:cNvPr id="35" name="Rectangle 19">
            <a:extLst>
              <a:ext uri="{FF2B5EF4-FFF2-40B4-BE49-F238E27FC236}">
                <a16:creationId xmlns:a16="http://schemas.microsoft.com/office/drawing/2014/main" id="{A390567D-9BC7-453B-899D-841091E1965E}"/>
              </a:ext>
            </a:extLst>
          </p:cNvPr>
          <p:cNvSpPr/>
          <p:nvPr>
            <p:custDataLst>
              <p:tags r:id="rId8"/>
            </p:custDataLst>
          </p:nvPr>
        </p:nvSpPr>
        <p:spPr>
          <a:xfrm>
            <a:off x="6648452" y="1326190"/>
            <a:ext cx="1811980" cy="644408"/>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 3 Contacto con el dependiente</a:t>
            </a:r>
          </a:p>
          <a:p>
            <a:pPr algn="ctr" defTabSz="410083"/>
            <a:r>
              <a:rPr lang="es-ES" sz="800" dirty="0">
                <a:latin typeface="Montserrat" panose="00000500000000000000" pitchFamily="2" charset="0"/>
              </a:rPr>
              <a:t>Amabilidad/ Asesoramiento / cierre de venta/ </a:t>
            </a:r>
          </a:p>
        </p:txBody>
      </p:sp>
      <p:sp>
        <p:nvSpPr>
          <p:cNvPr id="41" name="Rectangle 20">
            <a:extLst>
              <a:ext uri="{FF2B5EF4-FFF2-40B4-BE49-F238E27FC236}">
                <a16:creationId xmlns:a16="http://schemas.microsoft.com/office/drawing/2014/main" id="{3D442036-F297-4BCE-8354-7653E92E1267}"/>
              </a:ext>
            </a:extLst>
          </p:cNvPr>
          <p:cNvSpPr/>
          <p:nvPr>
            <p:custDataLst>
              <p:tags r:id="rId9"/>
            </p:custDataLst>
          </p:nvPr>
        </p:nvSpPr>
        <p:spPr>
          <a:xfrm>
            <a:off x="2603962" y="2931790"/>
            <a:ext cx="1811980" cy="398187"/>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 5 Devolución del libro</a:t>
            </a:r>
          </a:p>
        </p:txBody>
      </p:sp>
      <p:sp>
        <p:nvSpPr>
          <p:cNvPr id="46" name="Rectangle 21">
            <a:extLst>
              <a:ext uri="{FF2B5EF4-FFF2-40B4-BE49-F238E27FC236}">
                <a16:creationId xmlns:a16="http://schemas.microsoft.com/office/drawing/2014/main" id="{5FFD2A8F-E012-45B0-9059-C0F7BA84809E}"/>
              </a:ext>
            </a:extLst>
          </p:cNvPr>
          <p:cNvSpPr/>
          <p:nvPr>
            <p:custDataLst>
              <p:tags r:id="rId10"/>
            </p:custDataLst>
          </p:nvPr>
        </p:nvSpPr>
        <p:spPr>
          <a:xfrm>
            <a:off x="5094082" y="2965651"/>
            <a:ext cx="1811980" cy="367409"/>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 4 Proceso de caja</a:t>
            </a:r>
          </a:p>
          <a:p>
            <a:pPr algn="ctr" defTabSz="410083"/>
            <a:r>
              <a:rPr lang="es-ES" sz="800" dirty="0">
                <a:latin typeface="Montserrat" panose="00000500000000000000" pitchFamily="2" charset="0"/>
              </a:rPr>
              <a:t>Compra del libro/ Atención/ </a:t>
            </a:r>
          </a:p>
        </p:txBody>
      </p:sp>
      <p:sp>
        <p:nvSpPr>
          <p:cNvPr id="52" name="Rectangle 22">
            <a:extLst>
              <a:ext uri="{FF2B5EF4-FFF2-40B4-BE49-F238E27FC236}">
                <a16:creationId xmlns:a16="http://schemas.microsoft.com/office/drawing/2014/main" id="{CCAC1E42-D4E7-42C8-9255-CFEE0935ACF3}"/>
              </a:ext>
            </a:extLst>
          </p:cNvPr>
          <p:cNvSpPr/>
          <p:nvPr>
            <p:custDataLst>
              <p:tags r:id="rId11"/>
            </p:custDataLst>
          </p:nvPr>
        </p:nvSpPr>
        <p:spPr>
          <a:xfrm>
            <a:off x="2467644" y="4460780"/>
            <a:ext cx="2036251" cy="490520"/>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Etapa6 Impresión</a:t>
            </a:r>
          </a:p>
          <a:p>
            <a:pPr algn="ctr" defTabSz="410083"/>
            <a:r>
              <a:rPr lang="es-ES" sz="800" dirty="0">
                <a:latin typeface="Montserrat" panose="00000500000000000000" pitchFamily="2" charset="0"/>
              </a:rPr>
              <a:t>Resultado de la experiencia en cada etapa </a:t>
            </a:r>
          </a:p>
        </p:txBody>
      </p:sp>
      <p:sp>
        <p:nvSpPr>
          <p:cNvPr id="54" name="Ellipse 5">
            <a:extLst>
              <a:ext uri="{FF2B5EF4-FFF2-40B4-BE49-F238E27FC236}">
                <a16:creationId xmlns:a16="http://schemas.microsoft.com/office/drawing/2014/main" id="{0715F2BE-7CDD-4112-9BBC-957383958567}"/>
              </a:ext>
            </a:extLst>
          </p:cNvPr>
          <p:cNvSpPr/>
          <p:nvPr>
            <p:custDataLst>
              <p:tags r:id="rId12"/>
            </p:custDataLst>
          </p:nvPr>
        </p:nvSpPr>
        <p:spPr>
          <a:xfrm>
            <a:off x="1056085" y="565139"/>
            <a:ext cx="984217" cy="761051"/>
          </a:xfrm>
          <a:prstGeom prst="ellipse">
            <a:avLst/>
          </a:prstGeom>
          <a:solidFill>
            <a:schemeClr val="bg1"/>
          </a:solidFill>
          <a:ln w="38100">
            <a:solidFill>
              <a:srgbClr val="007DC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55" name="Rectangle 12">
            <a:extLst>
              <a:ext uri="{FF2B5EF4-FFF2-40B4-BE49-F238E27FC236}">
                <a16:creationId xmlns:a16="http://schemas.microsoft.com/office/drawing/2014/main" id="{4B854FD4-27A5-41F2-8CBB-12B9A6C90405}"/>
              </a:ext>
            </a:extLst>
          </p:cNvPr>
          <p:cNvSpPr/>
          <p:nvPr>
            <p:custDataLst>
              <p:tags r:id="rId13"/>
            </p:custDataLst>
          </p:nvPr>
        </p:nvSpPr>
        <p:spPr>
          <a:xfrm>
            <a:off x="741947" y="1326189"/>
            <a:ext cx="1811980" cy="398187"/>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 1: llamada a la librería</a:t>
            </a:r>
          </a:p>
        </p:txBody>
      </p:sp>
      <p:sp>
        <p:nvSpPr>
          <p:cNvPr id="56" name="Ellipse 9">
            <a:extLst>
              <a:ext uri="{FF2B5EF4-FFF2-40B4-BE49-F238E27FC236}">
                <a16:creationId xmlns:a16="http://schemas.microsoft.com/office/drawing/2014/main" id="{1284437B-42F0-430A-990A-F8943DF89A64}"/>
              </a:ext>
            </a:extLst>
          </p:cNvPr>
          <p:cNvSpPr/>
          <p:nvPr>
            <p:custDataLst>
              <p:tags r:id="rId14"/>
            </p:custDataLst>
          </p:nvPr>
        </p:nvSpPr>
        <p:spPr>
          <a:xfrm>
            <a:off x="3047790" y="3751280"/>
            <a:ext cx="1014734" cy="761051"/>
          </a:xfrm>
          <a:prstGeom prst="ellipse">
            <a:avLst/>
          </a:prstGeom>
          <a:solidFill>
            <a:schemeClr val="bg1"/>
          </a:solidFill>
          <a:ln w="38100">
            <a:solidFill>
              <a:srgbClr val="007DC3"/>
            </a:solidFill>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pic>
        <p:nvPicPr>
          <p:cNvPr id="57" name="Imagen 56">
            <a:extLst>
              <a:ext uri="{FF2B5EF4-FFF2-40B4-BE49-F238E27FC236}">
                <a16:creationId xmlns:a16="http://schemas.microsoft.com/office/drawing/2014/main" id="{A524DECB-9AD8-4E79-82D5-8776B04A6C20}"/>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3226119" y="3940619"/>
            <a:ext cx="685767" cy="431331"/>
          </a:xfrm>
          <a:prstGeom prst="rect">
            <a:avLst/>
          </a:prstGeom>
        </p:spPr>
      </p:pic>
      <p:pic>
        <p:nvPicPr>
          <p:cNvPr id="59" name="Picture 4" descr="Librería icono gratis">
            <a:extLst>
              <a:ext uri="{FF2B5EF4-FFF2-40B4-BE49-F238E27FC236}">
                <a16:creationId xmlns:a16="http://schemas.microsoft.com/office/drawing/2014/main" id="{C6CCD6A0-D154-450B-91F7-4F5189B14467}"/>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24040" y="671197"/>
            <a:ext cx="458872" cy="458872"/>
          </a:xfrm>
          <a:prstGeom prst="rect">
            <a:avLst/>
          </a:prstGeom>
          <a:noFill/>
          <a:extLst>
            <a:ext uri="{909E8E84-426E-40DD-AFC4-6F175D3DCCD1}">
              <a14:hiddenFill xmlns:a14="http://schemas.microsoft.com/office/drawing/2010/main">
                <a:solidFill>
                  <a:srgbClr val="FFFFFF"/>
                </a:solidFill>
              </a14:hiddenFill>
            </a:ext>
          </a:extLst>
        </p:spPr>
      </p:pic>
      <p:pic>
        <p:nvPicPr>
          <p:cNvPr id="61" name="Imagen 60">
            <a:extLst>
              <a:ext uri="{FF2B5EF4-FFF2-40B4-BE49-F238E27FC236}">
                <a16:creationId xmlns:a16="http://schemas.microsoft.com/office/drawing/2014/main" id="{8EC09F1A-C335-4050-8740-AA4A39E04B74}"/>
              </a:ext>
            </a:extLst>
          </p:cNvPr>
          <p:cNvPicPr>
            <a:picLocks noChangeAspect="1"/>
          </p:cNvPicPr>
          <p:nvPr/>
        </p:nvPicPr>
        <p:blipFill>
          <a:blip r:embed="rId20"/>
          <a:stretch>
            <a:fillRect/>
          </a:stretch>
        </p:blipFill>
        <p:spPr>
          <a:xfrm>
            <a:off x="7304825" y="710827"/>
            <a:ext cx="435527" cy="435527"/>
          </a:xfrm>
          <a:prstGeom prst="rect">
            <a:avLst/>
          </a:prstGeom>
        </p:spPr>
      </p:pic>
      <p:pic>
        <p:nvPicPr>
          <p:cNvPr id="62" name="Imagen 61">
            <a:extLst>
              <a:ext uri="{FF2B5EF4-FFF2-40B4-BE49-F238E27FC236}">
                <a16:creationId xmlns:a16="http://schemas.microsoft.com/office/drawing/2014/main" id="{3B11835F-2C13-4C05-9BC7-E9AD45070FDB}"/>
              </a:ext>
            </a:extLst>
          </p:cNvPr>
          <p:cNvPicPr>
            <a:picLocks noChangeAspect="1"/>
          </p:cNvPicPr>
          <p:nvPr/>
        </p:nvPicPr>
        <p:blipFill>
          <a:blip r:embed="rId21"/>
          <a:stretch>
            <a:fillRect/>
          </a:stretch>
        </p:blipFill>
        <p:spPr>
          <a:xfrm>
            <a:off x="5798115" y="2359313"/>
            <a:ext cx="440794" cy="440794"/>
          </a:xfrm>
          <a:prstGeom prst="rect">
            <a:avLst/>
          </a:prstGeom>
        </p:spPr>
      </p:pic>
      <p:sp>
        <p:nvSpPr>
          <p:cNvPr id="63" name="Ellipse 5">
            <a:extLst>
              <a:ext uri="{FF2B5EF4-FFF2-40B4-BE49-F238E27FC236}">
                <a16:creationId xmlns:a16="http://schemas.microsoft.com/office/drawing/2014/main" id="{C1F4F414-F755-4311-A221-05D944445CBA}"/>
              </a:ext>
            </a:extLst>
          </p:cNvPr>
          <p:cNvSpPr/>
          <p:nvPr>
            <p:custDataLst>
              <p:tags r:id="rId15"/>
            </p:custDataLst>
          </p:nvPr>
        </p:nvSpPr>
        <p:spPr>
          <a:xfrm>
            <a:off x="3146166" y="555526"/>
            <a:ext cx="984217" cy="761051"/>
          </a:xfrm>
          <a:prstGeom prst="ellipse">
            <a:avLst/>
          </a:prstGeom>
          <a:solidFill>
            <a:schemeClr val="bg1"/>
          </a:solidFill>
          <a:ln w="38100">
            <a:solidFill>
              <a:srgbClr val="007DC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088" tIns="45544" rIns="91088" bIns="45544" rtlCol="0" anchor="ctr"/>
          <a:lstStyle/>
          <a:p>
            <a:pPr algn="ctr" defTabSz="902217"/>
            <a:endParaRPr lang="fr-FR" dirty="0">
              <a:solidFill>
                <a:prstClr val="white"/>
              </a:solidFill>
            </a:endParaRPr>
          </a:p>
        </p:txBody>
      </p:sp>
      <p:sp>
        <p:nvSpPr>
          <p:cNvPr id="64" name="Rectangle 12">
            <a:extLst>
              <a:ext uri="{FF2B5EF4-FFF2-40B4-BE49-F238E27FC236}">
                <a16:creationId xmlns:a16="http://schemas.microsoft.com/office/drawing/2014/main" id="{512C7977-2836-4CCF-A98E-612620586768}"/>
              </a:ext>
            </a:extLst>
          </p:cNvPr>
          <p:cNvSpPr/>
          <p:nvPr>
            <p:custDataLst>
              <p:tags r:id="rId16"/>
            </p:custDataLst>
          </p:nvPr>
        </p:nvSpPr>
        <p:spPr>
          <a:xfrm>
            <a:off x="2832028" y="1316576"/>
            <a:ext cx="1811980" cy="552075"/>
          </a:xfrm>
          <a:prstGeom prst="rect">
            <a:avLst/>
          </a:prstGeom>
        </p:spPr>
        <p:txBody>
          <a:bodyPr wrap="square" lIns="89541" tIns="44768" rIns="89541" bIns="44768">
            <a:spAutoFit/>
          </a:bodyPr>
          <a:lstStyle/>
          <a:p>
            <a:pPr algn="ctr" defTabSz="410083"/>
            <a:r>
              <a:rPr lang="es-ES" sz="1000" b="1" dirty="0">
                <a:latin typeface="Montserrat" panose="00000500000000000000" pitchFamily="2" charset="0"/>
              </a:rPr>
              <a:t>Etapa 2 Llegada a la librería</a:t>
            </a:r>
          </a:p>
          <a:p>
            <a:pPr algn="ctr" defTabSz="410083"/>
            <a:r>
              <a:rPr lang="es-ES" sz="1000" b="1" dirty="0">
                <a:latin typeface="Montserrat" panose="00000500000000000000" pitchFamily="2" charset="0"/>
              </a:rPr>
              <a:t>Escaparate</a:t>
            </a:r>
            <a:endParaRPr lang="es-ES" sz="800" dirty="0">
              <a:latin typeface="Montserrat" panose="00000500000000000000" pitchFamily="2" charset="0"/>
            </a:endParaRPr>
          </a:p>
        </p:txBody>
      </p:sp>
      <p:pic>
        <p:nvPicPr>
          <p:cNvPr id="65" name="Picture 2" descr="librería icono gratis">
            <a:extLst>
              <a:ext uri="{FF2B5EF4-FFF2-40B4-BE49-F238E27FC236}">
                <a16:creationId xmlns:a16="http://schemas.microsoft.com/office/drawing/2014/main" id="{77B722D6-93C6-41A2-BAE8-4A64EDCDAEB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87727" y="709077"/>
            <a:ext cx="454000" cy="45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lamada telefónica ">
            <a:extLst>
              <a:ext uri="{FF2B5EF4-FFF2-40B4-BE49-F238E27FC236}">
                <a16:creationId xmlns:a16="http://schemas.microsoft.com/office/drawing/2014/main" id="{1A0836CD-A782-49BB-96B9-4A41267F5AE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86351" y="683822"/>
            <a:ext cx="523683" cy="5236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a:extLst>
              <a:ext uri="{FF2B5EF4-FFF2-40B4-BE49-F238E27FC236}">
                <a16:creationId xmlns:a16="http://schemas.microsoft.com/office/drawing/2014/main" id="{3923D5C0-7A7F-4D48-94C7-D778815AE48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254634" y="2288285"/>
            <a:ext cx="483384" cy="48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3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F980B6B-E9F4-49AE-8CC6-FD9BFB62CC58}"/>
              </a:ext>
            </a:extLst>
          </p:cNvPr>
          <p:cNvSpPr>
            <a:spLocks noGrp="1"/>
          </p:cNvSpPr>
          <p:nvPr>
            <p:ph type="body" sz="quarter" idx="14"/>
          </p:nvPr>
        </p:nvSpPr>
        <p:spPr/>
        <p:txBody>
          <a:bodyPr/>
          <a:lstStyle/>
          <a:p>
            <a:r>
              <a:rPr lang="es-ES" dirty="0"/>
              <a:t>SITUACIÓN ACTUAL</a:t>
            </a:r>
          </a:p>
        </p:txBody>
      </p:sp>
      <p:sp>
        <p:nvSpPr>
          <p:cNvPr id="3" name="Marcador de texto 2">
            <a:extLst>
              <a:ext uri="{FF2B5EF4-FFF2-40B4-BE49-F238E27FC236}">
                <a16:creationId xmlns:a16="http://schemas.microsoft.com/office/drawing/2014/main" id="{88458FD3-26C2-4A77-9DBA-DA27EAB8E637}"/>
              </a:ext>
            </a:extLst>
          </p:cNvPr>
          <p:cNvSpPr>
            <a:spLocks noGrp="1"/>
          </p:cNvSpPr>
          <p:nvPr>
            <p:ph type="body" sz="quarter" idx="15"/>
          </p:nvPr>
        </p:nvSpPr>
        <p:spPr/>
        <p:txBody>
          <a:bodyPr/>
          <a:lstStyle/>
          <a:p>
            <a:pPr marL="171450" indent="-171450">
              <a:buFont typeface="Calibri" panose="020F0502020204030204" pitchFamily="34" charset="0"/>
              <a:buChar char="₋"/>
            </a:pPr>
            <a:r>
              <a:rPr lang="es-ES" dirty="0"/>
              <a:t>Nota global</a:t>
            </a:r>
          </a:p>
          <a:p>
            <a:pPr marL="171450" indent="-171450">
              <a:buFont typeface="Calibri" panose="020F0502020204030204" pitchFamily="34" charset="0"/>
              <a:buChar char="₋"/>
            </a:pPr>
            <a:r>
              <a:rPr lang="es-ES" dirty="0"/>
              <a:t>Resultados por etapas y criterios</a:t>
            </a:r>
          </a:p>
          <a:p>
            <a:pPr marL="171450" indent="-171450">
              <a:buFont typeface="Calibri" panose="020F0502020204030204" pitchFamily="34" charset="0"/>
              <a:buChar char="₋"/>
            </a:pPr>
            <a:r>
              <a:rPr lang="es-ES" dirty="0"/>
              <a:t>Puntos relevantes</a:t>
            </a:r>
          </a:p>
        </p:txBody>
      </p:sp>
      <p:sp>
        <p:nvSpPr>
          <p:cNvPr id="4" name="Marcador de número de diapositiva 3">
            <a:extLst>
              <a:ext uri="{FF2B5EF4-FFF2-40B4-BE49-F238E27FC236}">
                <a16:creationId xmlns:a16="http://schemas.microsoft.com/office/drawing/2014/main" id="{5187AE57-F940-4DB2-AF35-4ED8D67A42DD}"/>
              </a:ext>
            </a:extLst>
          </p:cNvPr>
          <p:cNvSpPr>
            <a:spLocks noGrp="1"/>
          </p:cNvSpPr>
          <p:nvPr>
            <p:ph type="sldNum" idx="12"/>
          </p:nvPr>
        </p:nvSpPr>
        <p:spPr/>
        <p:txBody>
          <a:bodyPr/>
          <a:lstStyle/>
          <a:p>
            <a:fld id="{00000000-1234-1234-1234-123412341234}" type="slidenum">
              <a:rPr lang="fr-FR" smtClean="0"/>
              <a:pPr/>
              <a:t>8</a:t>
            </a:fld>
            <a:endParaRPr lang="fr-FR" dirty="0"/>
          </a:p>
        </p:txBody>
      </p:sp>
    </p:spTree>
    <p:extLst>
      <p:ext uri="{BB962C8B-B14F-4D97-AF65-F5344CB8AC3E}">
        <p14:creationId xmlns:p14="http://schemas.microsoft.com/office/powerpoint/2010/main" val="282563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6FFD01A-B0BA-494F-81F0-22F0F684E26D}"/>
              </a:ext>
            </a:extLst>
          </p:cNvPr>
          <p:cNvSpPr>
            <a:spLocks noGrp="1"/>
          </p:cNvSpPr>
          <p:nvPr>
            <p:ph type="body" sz="quarter" idx="13"/>
          </p:nvPr>
        </p:nvSpPr>
        <p:spPr/>
        <p:txBody>
          <a:bodyPr/>
          <a:lstStyle/>
          <a:p>
            <a:r>
              <a:rPr lang="es-ES" dirty="0"/>
              <a:t>Resultados globales</a:t>
            </a:r>
          </a:p>
        </p:txBody>
      </p:sp>
      <p:sp>
        <p:nvSpPr>
          <p:cNvPr id="30" name="Rectángulo 29">
            <a:extLst>
              <a:ext uri="{FF2B5EF4-FFF2-40B4-BE49-F238E27FC236}">
                <a16:creationId xmlns:a16="http://schemas.microsoft.com/office/drawing/2014/main" id="{AD421342-E307-4D3C-AAAA-AAA612353927}"/>
              </a:ext>
            </a:extLst>
          </p:cNvPr>
          <p:cNvSpPr/>
          <p:nvPr/>
        </p:nvSpPr>
        <p:spPr>
          <a:xfrm>
            <a:off x="251520" y="699542"/>
            <a:ext cx="1728192" cy="387672"/>
          </a:xfrm>
          <a:custGeom>
            <a:avLst/>
            <a:gdLst>
              <a:gd name="connsiteX0" fmla="*/ 0 w 1728192"/>
              <a:gd name="connsiteY0" fmla="*/ 0 h 387672"/>
              <a:gd name="connsiteX1" fmla="*/ 558782 w 1728192"/>
              <a:gd name="connsiteY1" fmla="*/ 0 h 387672"/>
              <a:gd name="connsiteX2" fmla="*/ 1152128 w 1728192"/>
              <a:gd name="connsiteY2" fmla="*/ 0 h 387672"/>
              <a:gd name="connsiteX3" fmla="*/ 1728192 w 1728192"/>
              <a:gd name="connsiteY3" fmla="*/ 0 h 387672"/>
              <a:gd name="connsiteX4" fmla="*/ 1728192 w 1728192"/>
              <a:gd name="connsiteY4" fmla="*/ 387672 h 387672"/>
              <a:gd name="connsiteX5" fmla="*/ 1134846 w 1728192"/>
              <a:gd name="connsiteY5" fmla="*/ 387672 h 387672"/>
              <a:gd name="connsiteX6" fmla="*/ 576064 w 1728192"/>
              <a:gd name="connsiteY6" fmla="*/ 387672 h 387672"/>
              <a:gd name="connsiteX7" fmla="*/ 0 w 1728192"/>
              <a:gd name="connsiteY7" fmla="*/ 387672 h 387672"/>
              <a:gd name="connsiteX8" fmla="*/ 0 w 1728192"/>
              <a:gd name="connsiteY8" fmla="*/ 0 h 38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8192" h="387672" extrusionOk="0">
                <a:moveTo>
                  <a:pt x="0" y="0"/>
                </a:moveTo>
                <a:cubicBezTo>
                  <a:pt x="156367" y="-5771"/>
                  <a:pt x="285233" y="13010"/>
                  <a:pt x="558782" y="0"/>
                </a:cubicBezTo>
                <a:cubicBezTo>
                  <a:pt x="832331" y="-13010"/>
                  <a:pt x="880088" y="-6571"/>
                  <a:pt x="1152128" y="0"/>
                </a:cubicBezTo>
                <a:cubicBezTo>
                  <a:pt x="1424168" y="6571"/>
                  <a:pt x="1440262" y="9050"/>
                  <a:pt x="1728192" y="0"/>
                </a:cubicBezTo>
                <a:cubicBezTo>
                  <a:pt x="1738992" y="148839"/>
                  <a:pt x="1729712" y="252144"/>
                  <a:pt x="1728192" y="387672"/>
                </a:cubicBezTo>
                <a:cubicBezTo>
                  <a:pt x="1507210" y="379059"/>
                  <a:pt x="1260622" y="400310"/>
                  <a:pt x="1134846" y="387672"/>
                </a:cubicBezTo>
                <a:cubicBezTo>
                  <a:pt x="1009070" y="375034"/>
                  <a:pt x="852146" y="370662"/>
                  <a:pt x="576064" y="387672"/>
                </a:cubicBezTo>
                <a:cubicBezTo>
                  <a:pt x="299982" y="404682"/>
                  <a:pt x="124472" y="375676"/>
                  <a:pt x="0" y="387672"/>
                </a:cubicBezTo>
                <a:cubicBezTo>
                  <a:pt x="-7285" y="220636"/>
                  <a:pt x="12985" y="175456"/>
                  <a:pt x="0" y="0"/>
                </a:cubicBezTo>
                <a:close/>
              </a:path>
            </a:pathLst>
          </a:custGeom>
          <a:noFill/>
          <a:ln>
            <a:solidFill>
              <a:schemeClr val="tx1"/>
            </a:solidFill>
            <a:extLst>
              <a:ext uri="{C807C97D-BFC1-408E-A445-0C87EB9F89A2}">
                <ask:lineSketchStyleProps xmlns:ask="http://schemas.microsoft.com/office/drawing/2018/sketchyshapes" sd="199932747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CuadroTexto 28">
            <a:extLst>
              <a:ext uri="{FF2B5EF4-FFF2-40B4-BE49-F238E27FC236}">
                <a16:creationId xmlns:a16="http://schemas.microsoft.com/office/drawing/2014/main" id="{B450E7A0-A63B-4545-BBE2-163AD1A258D6}"/>
              </a:ext>
            </a:extLst>
          </p:cNvPr>
          <p:cNvSpPr txBox="1"/>
          <p:nvPr/>
        </p:nvSpPr>
        <p:spPr>
          <a:xfrm>
            <a:off x="467544" y="753596"/>
            <a:ext cx="1032655" cy="261610"/>
          </a:xfrm>
          <a:prstGeom prst="rect">
            <a:avLst/>
          </a:prstGeom>
          <a:noFill/>
        </p:spPr>
        <p:txBody>
          <a:bodyPr wrap="none" rtlCol="0">
            <a:spAutoFit/>
          </a:bodyPr>
          <a:lstStyle/>
          <a:p>
            <a:r>
              <a:rPr lang="es-ES" sz="1100" b="1" dirty="0">
                <a:latin typeface="Montserrat" panose="02000505000000020004" pitchFamily="2" charset="0"/>
              </a:rPr>
              <a:t>Nota Global</a:t>
            </a:r>
          </a:p>
        </p:txBody>
      </p:sp>
      <p:sp>
        <p:nvSpPr>
          <p:cNvPr id="3" name="Marcador de número de diapositiva 2">
            <a:extLst>
              <a:ext uri="{FF2B5EF4-FFF2-40B4-BE49-F238E27FC236}">
                <a16:creationId xmlns:a16="http://schemas.microsoft.com/office/drawing/2014/main" id="{946ACDA9-80C9-4B17-97A9-0701F7474F06}"/>
              </a:ext>
            </a:extLst>
          </p:cNvPr>
          <p:cNvSpPr>
            <a:spLocks noGrp="1"/>
          </p:cNvSpPr>
          <p:nvPr>
            <p:ph type="sldNum" idx="12"/>
          </p:nvPr>
        </p:nvSpPr>
        <p:spPr/>
        <p:txBody>
          <a:bodyPr/>
          <a:lstStyle/>
          <a:p>
            <a:fld id="{00000000-1234-1234-1234-123412341234}" type="slidenum">
              <a:rPr lang="fr-FR" smtClean="0"/>
              <a:pPr/>
              <a:t>9</a:t>
            </a:fld>
            <a:endParaRPr lang="fr-FR" dirty="0"/>
          </a:p>
        </p:txBody>
      </p:sp>
      <p:sp>
        <p:nvSpPr>
          <p:cNvPr id="25" name="ZoneTexte 27">
            <a:extLst>
              <a:ext uri="{FF2B5EF4-FFF2-40B4-BE49-F238E27FC236}">
                <a16:creationId xmlns:a16="http://schemas.microsoft.com/office/drawing/2014/main" id="{5822DBA4-5E54-4D01-8094-888275EC927D}"/>
              </a:ext>
            </a:extLst>
          </p:cNvPr>
          <p:cNvSpPr txBox="1"/>
          <p:nvPr/>
        </p:nvSpPr>
        <p:spPr bwMode="auto">
          <a:xfrm>
            <a:off x="936406" y="4028700"/>
            <a:ext cx="2363977"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Confort: Resultado  entre 71 pts. y 85 pts.</a:t>
            </a:r>
          </a:p>
        </p:txBody>
      </p:sp>
      <p:sp>
        <p:nvSpPr>
          <p:cNvPr id="26" name="Rectangle 28">
            <a:extLst>
              <a:ext uri="{FF2B5EF4-FFF2-40B4-BE49-F238E27FC236}">
                <a16:creationId xmlns:a16="http://schemas.microsoft.com/office/drawing/2014/main" id="{942FA0FB-CA96-4F3D-A2E6-D39821608A13}"/>
              </a:ext>
            </a:extLst>
          </p:cNvPr>
          <p:cNvSpPr/>
          <p:nvPr/>
        </p:nvSpPr>
        <p:spPr>
          <a:xfrm>
            <a:off x="721395" y="4053378"/>
            <a:ext cx="216000" cy="144000"/>
          </a:xfrm>
          <a:prstGeom prst="rect">
            <a:avLst/>
          </a:prstGeom>
          <a:solidFill>
            <a:srgbClr val="7EB96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29">
            <a:extLst>
              <a:ext uri="{FF2B5EF4-FFF2-40B4-BE49-F238E27FC236}">
                <a16:creationId xmlns:a16="http://schemas.microsoft.com/office/drawing/2014/main" id="{82B31C72-CF93-4AD5-B72A-0CF7EE69F124}"/>
              </a:ext>
            </a:extLst>
          </p:cNvPr>
          <p:cNvSpPr/>
          <p:nvPr/>
        </p:nvSpPr>
        <p:spPr>
          <a:xfrm>
            <a:off x="719024" y="4259532"/>
            <a:ext cx="216000" cy="144000"/>
          </a:xfrm>
          <a:prstGeom prst="rect">
            <a:avLst/>
          </a:prstGeom>
          <a:solidFill>
            <a:srgbClr val="F79646">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ZoneTexte 30">
            <a:extLst>
              <a:ext uri="{FF2B5EF4-FFF2-40B4-BE49-F238E27FC236}">
                <a16:creationId xmlns:a16="http://schemas.microsoft.com/office/drawing/2014/main" id="{5B7E8C81-3BF1-4236-8596-059FCD8CC1EB}"/>
              </a:ext>
            </a:extLst>
          </p:cNvPr>
          <p:cNvSpPr txBox="1"/>
          <p:nvPr/>
        </p:nvSpPr>
        <p:spPr bwMode="auto">
          <a:xfrm>
            <a:off x="935048" y="4229916"/>
            <a:ext cx="2484824"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Fragilidad: Resultado entre 61 pts. y  70 pts.</a:t>
            </a:r>
          </a:p>
        </p:txBody>
      </p:sp>
      <p:sp>
        <p:nvSpPr>
          <p:cNvPr id="32" name="Rectangle 31">
            <a:extLst>
              <a:ext uri="{FF2B5EF4-FFF2-40B4-BE49-F238E27FC236}">
                <a16:creationId xmlns:a16="http://schemas.microsoft.com/office/drawing/2014/main" id="{ED724565-6EE2-44D3-AB25-7E7E49E80E6C}"/>
              </a:ext>
            </a:extLst>
          </p:cNvPr>
          <p:cNvSpPr/>
          <p:nvPr/>
        </p:nvSpPr>
        <p:spPr>
          <a:xfrm>
            <a:off x="721395" y="4475572"/>
            <a:ext cx="216000" cy="144000"/>
          </a:xfrm>
          <a:prstGeom prst="rect">
            <a:avLst/>
          </a:prstGeom>
          <a:solidFill>
            <a:srgbClr val="DC3A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3" name="ZoneTexte 32">
            <a:extLst>
              <a:ext uri="{FF2B5EF4-FFF2-40B4-BE49-F238E27FC236}">
                <a16:creationId xmlns:a16="http://schemas.microsoft.com/office/drawing/2014/main" id="{6091C399-BC4A-4E02-B92F-9B7743DC24FB}"/>
              </a:ext>
            </a:extLst>
          </p:cNvPr>
          <p:cNvSpPr txBox="1"/>
          <p:nvPr/>
        </p:nvSpPr>
        <p:spPr bwMode="auto">
          <a:xfrm>
            <a:off x="935023" y="4426666"/>
            <a:ext cx="1704488"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Alerta: Resultado &lt;=  60 pts.</a:t>
            </a:r>
          </a:p>
        </p:txBody>
      </p:sp>
      <p:sp>
        <p:nvSpPr>
          <p:cNvPr id="34" name="Rectangle 31">
            <a:extLst>
              <a:ext uri="{FF2B5EF4-FFF2-40B4-BE49-F238E27FC236}">
                <a16:creationId xmlns:a16="http://schemas.microsoft.com/office/drawing/2014/main" id="{BA2F284B-37C9-49F6-85CC-76BE4AD320F5}"/>
              </a:ext>
            </a:extLst>
          </p:cNvPr>
          <p:cNvSpPr/>
          <p:nvPr/>
        </p:nvSpPr>
        <p:spPr>
          <a:xfrm>
            <a:off x="721395" y="3844792"/>
            <a:ext cx="216000" cy="144000"/>
          </a:xfrm>
          <a:prstGeom prst="rect">
            <a:avLst/>
          </a:prstGeom>
          <a:solidFill>
            <a:srgbClr val="4FBD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ZoneTexte 32">
            <a:extLst>
              <a:ext uri="{FF2B5EF4-FFF2-40B4-BE49-F238E27FC236}">
                <a16:creationId xmlns:a16="http://schemas.microsoft.com/office/drawing/2014/main" id="{84228523-0C6D-4193-8B2A-CAAB771F0E04}"/>
              </a:ext>
            </a:extLst>
          </p:cNvPr>
          <p:cNvSpPr txBox="1"/>
          <p:nvPr/>
        </p:nvSpPr>
        <p:spPr bwMode="auto">
          <a:xfrm>
            <a:off x="935023" y="3795886"/>
            <a:ext cx="1768000" cy="215444"/>
          </a:xfrm>
          <a:prstGeom prst="rect">
            <a:avLst/>
          </a:prstGeom>
          <a:noFill/>
        </p:spPr>
        <p:txBody>
          <a:bodyPr wrap="square">
            <a:spAutoFit/>
          </a:bodyPr>
          <a:lstStyle/>
          <a:p>
            <a:pPr>
              <a:defRPr/>
            </a:pPr>
            <a:r>
              <a:rPr lang="es-ES" sz="800" i="1" dirty="0">
                <a:solidFill>
                  <a:prstClr val="black">
                    <a:lumMod val="75000"/>
                    <a:lumOff val="25000"/>
                  </a:prstClr>
                </a:solidFill>
                <a:latin typeface="Montserrat" panose="00000500000000000000" pitchFamily="2" charset="0"/>
              </a:rPr>
              <a:t>Dominio: Resultado &gt;  85 pts.</a:t>
            </a:r>
          </a:p>
        </p:txBody>
      </p:sp>
      <p:pic>
        <p:nvPicPr>
          <p:cNvPr id="7" name="Imagen 6">
            <a:extLst>
              <a:ext uri="{FF2B5EF4-FFF2-40B4-BE49-F238E27FC236}">
                <a16:creationId xmlns:a16="http://schemas.microsoft.com/office/drawing/2014/main" id="{FA4FC14D-5DBD-4F21-901A-F861A90B0A21}"/>
              </a:ext>
            </a:extLst>
          </p:cNvPr>
          <p:cNvPicPr>
            <a:picLocks noChangeAspect="1"/>
          </p:cNvPicPr>
          <p:nvPr/>
        </p:nvPicPr>
        <p:blipFill>
          <a:blip r:embed="rId3"/>
          <a:stretch>
            <a:fillRect/>
          </a:stretch>
        </p:blipFill>
        <p:spPr>
          <a:xfrm>
            <a:off x="3203849" y="698140"/>
            <a:ext cx="5940152" cy="3968840"/>
          </a:xfrm>
          <a:prstGeom prst="rect">
            <a:avLst/>
          </a:prstGeom>
        </p:spPr>
      </p:pic>
      <p:graphicFrame>
        <p:nvGraphicFramePr>
          <p:cNvPr id="5" name="Gráfico 4">
            <a:extLst>
              <a:ext uri="{FF2B5EF4-FFF2-40B4-BE49-F238E27FC236}">
                <a16:creationId xmlns:a16="http://schemas.microsoft.com/office/drawing/2014/main" id="{4E5635E6-B676-4A57-B59F-3D10DC440B4E}"/>
              </a:ext>
            </a:extLst>
          </p:cNvPr>
          <p:cNvGraphicFramePr>
            <a:graphicFrameLocks/>
          </p:cNvGraphicFramePr>
          <p:nvPr>
            <p:extLst>
              <p:ext uri="{D42A27DB-BD31-4B8C-83A1-F6EECF244321}">
                <p14:modId xmlns:p14="http://schemas.microsoft.com/office/powerpoint/2010/main" val="2946311243"/>
              </p:ext>
            </p:extLst>
          </p:nvPr>
        </p:nvGraphicFramePr>
        <p:xfrm>
          <a:off x="-23565" y="1024823"/>
          <a:ext cx="5606908" cy="2547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6046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1"/>
</p:tagLst>
</file>

<file path=ppt/tags/tag10.xml><?xml version="1.0" encoding="utf-8"?>
<p:tagLst xmlns:a="http://schemas.openxmlformats.org/drawingml/2006/main" xmlns:r="http://schemas.openxmlformats.org/officeDocument/2006/relationships" xmlns:p="http://schemas.openxmlformats.org/presentationml/2006/main">
  <p:tag name="NUM" val="13"/>
</p:tagLst>
</file>

<file path=ppt/tags/tag11.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3"/>
</p:tagLst>
</file>

<file path=ppt/tags/tag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5_Thème Office">
  <a:themeElements>
    <a:clrScheme name="QM">
      <a:dk1>
        <a:sysClr val="windowText" lastClr="000000"/>
      </a:dk1>
      <a:lt1>
        <a:sysClr val="window" lastClr="FFFFFF"/>
      </a:lt1>
      <a:dk2>
        <a:srgbClr val="44546A"/>
      </a:dk2>
      <a:lt2>
        <a:srgbClr val="E7E6E6"/>
      </a:lt2>
      <a:accent1>
        <a:srgbClr val="5CB8B9"/>
      </a:accent1>
      <a:accent2>
        <a:srgbClr val="89C5EC"/>
      </a:accent2>
      <a:accent3>
        <a:srgbClr val="F79521"/>
      </a:accent3>
      <a:accent4>
        <a:srgbClr val="EC4B5F"/>
      </a:accent4>
      <a:accent5>
        <a:srgbClr val="395BA6"/>
      </a:accent5>
      <a:accent6>
        <a:srgbClr val="3BBB9A"/>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26349</TotalTime>
  <Words>4431</Words>
  <Application>Microsoft Office PowerPoint</Application>
  <PresentationFormat>Presentación en pantalla (16:9)</PresentationFormat>
  <Paragraphs>852</Paragraphs>
  <Slides>37</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Montserrat</vt:lpstr>
      <vt:lpstr>Corbel</vt:lpstr>
      <vt:lpstr>Calibri</vt:lpstr>
      <vt:lpstr>Arial</vt:lpstr>
      <vt:lpstr>5_Thème Office</vt:lpstr>
      <vt:lpstr>Análisis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Charlotte BLOMART</dc:creator>
  <cp:lastModifiedBy>Nathaly CANO</cp:lastModifiedBy>
  <cp:revision>1427</cp:revision>
  <dcterms:created xsi:type="dcterms:W3CDTF">2019-03-27T16:01:36Z</dcterms:created>
  <dcterms:modified xsi:type="dcterms:W3CDTF">2022-06-20T15:40:56Z</dcterms:modified>
</cp:coreProperties>
</file>